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64" r:id="rId3"/>
    <p:sldId id="260" r:id="rId4"/>
    <p:sldId id="263" r:id="rId5"/>
    <p:sldId id="262" r:id="rId6"/>
    <p:sldId id="261" r:id="rId7"/>
    <p:sldId id="257" r:id="rId8"/>
    <p:sldId id="258" r:id="rId9"/>
    <p:sldId id="259"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3" d="100"/>
          <a:sy n="73" d="100"/>
        </p:scale>
        <p:origin x="-67"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420C6E-117B-6645-A9D0-FE8170E014E1}" type="datetimeFigureOut">
              <a:rPr lang="en-US" smtClean="0"/>
              <a:t>5/8/2019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37D367-46A2-FD4C-8928-EA2D553B206D}" type="slidenum">
              <a:rPr lang="en-US" smtClean="0"/>
              <a:t>‹#›</a:t>
            </a:fld>
            <a:endParaRPr lang="en-US"/>
          </a:p>
        </p:txBody>
      </p:sp>
    </p:spTree>
    <p:extLst>
      <p:ext uri="{BB962C8B-B14F-4D97-AF65-F5344CB8AC3E}">
        <p14:creationId xmlns:p14="http://schemas.microsoft.com/office/powerpoint/2010/main" val="13984533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5/8/2019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5/8/2019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5/8/2019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5/8/2019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5/8/2019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5/8/2019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5/8/2019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mailto:info@eco-smart.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E713DB-C198-4BB6-9384-400563C0E538}"/>
              </a:ext>
            </a:extLst>
          </p:cNvPr>
          <p:cNvSpPr>
            <a:spLocks noGrp="1"/>
          </p:cNvSpPr>
          <p:nvPr>
            <p:ph type="ctrTitle"/>
          </p:nvPr>
        </p:nvSpPr>
        <p:spPr>
          <a:xfrm>
            <a:off x="0" y="906970"/>
            <a:ext cx="7726892" cy="1825096"/>
          </a:xfrm>
        </p:spPr>
        <p:txBody>
          <a:bodyPr/>
          <a:lstStyle/>
          <a:p>
            <a:pPr algn="ctr"/>
            <a:r>
              <a:rPr lang="en-US" dirty="0" smtClean="0"/>
              <a:t>Fire </a:t>
            </a:r>
            <a:r>
              <a:rPr lang="en-US" dirty="0"/>
              <a:t>Protection </a:t>
            </a:r>
          </a:p>
        </p:txBody>
      </p:sp>
      <p:sp>
        <p:nvSpPr>
          <p:cNvPr id="3" name="Subtitle 2">
            <a:extLst>
              <a:ext uri="{FF2B5EF4-FFF2-40B4-BE49-F238E27FC236}">
                <a16:creationId xmlns="" xmlns:a16="http://schemas.microsoft.com/office/drawing/2014/main" id="{001280BC-A7A9-4FEA-9F68-C5D8EEF5DE4F}"/>
              </a:ext>
            </a:extLst>
          </p:cNvPr>
          <p:cNvSpPr>
            <a:spLocks noGrp="1"/>
          </p:cNvSpPr>
          <p:nvPr>
            <p:ph type="subTitle" idx="1"/>
          </p:nvPr>
        </p:nvSpPr>
        <p:spPr>
          <a:xfrm>
            <a:off x="0" y="3861862"/>
            <a:ext cx="7716219" cy="474553"/>
          </a:xfrm>
        </p:spPr>
        <p:txBody>
          <a:bodyPr>
            <a:normAutofit/>
          </a:bodyPr>
          <a:lstStyle/>
          <a:p>
            <a:pPr algn="ctr"/>
            <a:r>
              <a:rPr lang="en-US" sz="1400" dirty="0" smtClean="0"/>
              <a:t>Official Representative for </a:t>
            </a:r>
            <a:r>
              <a:rPr lang="en-US" sz="1400" dirty="0"/>
              <a:t> </a:t>
            </a:r>
            <a:r>
              <a:rPr lang="en-US" sz="1400" dirty="0" smtClean="0"/>
              <a:t>Climate </a:t>
            </a:r>
            <a:r>
              <a:rPr lang="en-US" sz="1400" dirty="0"/>
              <a:t>Fire Suppression </a:t>
            </a:r>
            <a:r>
              <a:rPr lang="en-US" sz="1400" dirty="0" smtClean="0"/>
              <a:t>Tanks</a:t>
            </a:r>
            <a:endParaRPr lang="en-US" sz="1400" dirty="0"/>
          </a:p>
        </p:txBody>
      </p:sp>
      <p:pic>
        <p:nvPicPr>
          <p:cNvPr id="1026" name="Picture 2" descr="eco-smart-logo">
            <a:extLst>
              <a:ext uri="{FF2B5EF4-FFF2-40B4-BE49-F238E27FC236}">
                <a16:creationId xmlns="" xmlns:a16="http://schemas.microsoft.com/office/drawing/2014/main" id="{97E5C0E4-DFD4-432A-AE78-34C2D4E4A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969" y="3158939"/>
            <a:ext cx="3265786" cy="581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50BEDAF3-6BF1-4FB7-82C9-550291615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254" y="1687530"/>
            <a:ext cx="3597922" cy="374444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TextBox 3"/>
          <p:cNvSpPr txBox="1"/>
          <p:nvPr/>
        </p:nvSpPr>
        <p:spPr>
          <a:xfrm>
            <a:off x="0" y="2667963"/>
            <a:ext cx="7737564" cy="369332"/>
          </a:xfrm>
          <a:prstGeom prst="rect">
            <a:avLst/>
          </a:prstGeom>
          <a:noFill/>
        </p:spPr>
        <p:txBody>
          <a:bodyPr wrap="square" rtlCol="0">
            <a:spAutoFit/>
          </a:bodyPr>
          <a:lstStyle/>
          <a:p>
            <a:pPr algn="ctr"/>
            <a:r>
              <a:rPr lang="en-US" dirty="0" smtClean="0"/>
              <a:t>Personal, Commercial, Industrial, &amp; Municipal Systems</a:t>
            </a:r>
            <a:endParaRPr lang="en-US" dirty="0"/>
          </a:p>
        </p:txBody>
      </p:sp>
    </p:spTree>
    <p:extLst>
      <p:ext uri="{BB962C8B-B14F-4D97-AF65-F5344CB8AC3E}">
        <p14:creationId xmlns:p14="http://schemas.microsoft.com/office/powerpoint/2010/main" val="4034487949"/>
      </p:ext>
    </p:extLst>
  </p:cSld>
  <p:clrMapOvr>
    <a:masterClrMapping/>
  </p:clrMapOvr>
  <mc:AlternateContent xmlns:mc="http://schemas.openxmlformats.org/markup-compatibility/2006" xmlns:p14="http://schemas.microsoft.com/office/powerpoint/2010/main">
    <mc:Choice Requires="p14">
      <p:transition spd="slow" p14:dur="3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600"/>
                                        <p:tgtEl>
                                          <p:spTgt spid="1026"/>
                                        </p:tgtEl>
                                      </p:cBhvr>
                                    </p:animEffect>
                                    <p:anim calcmode="lin" valueType="num">
                                      <p:cBhvr>
                                        <p:cTn id="16" dur="1600" fill="hold"/>
                                        <p:tgtEl>
                                          <p:spTgt spid="1026"/>
                                        </p:tgtEl>
                                        <p:attrNameLst>
                                          <p:attrName>ppt_w</p:attrName>
                                        </p:attrNameLst>
                                      </p:cBhvr>
                                      <p:tavLst>
                                        <p:tav tm="0" fmla="#ppt_w*sin(2.5*pi*$)">
                                          <p:val>
                                            <p:fltVal val="0"/>
                                          </p:val>
                                        </p:tav>
                                        <p:tav tm="100000">
                                          <p:val>
                                            <p:fltVal val="1"/>
                                          </p:val>
                                        </p:tav>
                                      </p:tavLst>
                                    </p:anim>
                                    <p:anim calcmode="lin" valueType="num">
                                      <p:cBhvr>
                                        <p:cTn id="17" dur="16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100"/>
                                  </p:stCondLst>
                                  <p:childTnLst>
                                    <p:set>
                                      <p:cBhvr>
                                        <p:cTn id="28" dur="1" fill="hold">
                                          <p:stCondLst>
                                            <p:cond delay="0"/>
                                          </p:stCondLst>
                                        </p:cTn>
                                        <p:tgtEl>
                                          <p:spTgt spid="5"/>
                                        </p:tgtEl>
                                        <p:attrNameLst>
                                          <p:attrName>style.visibility</p:attrName>
                                        </p:attrNameLst>
                                      </p:cBhvr>
                                      <p:to>
                                        <p:strVal val="visible"/>
                                      </p:to>
                                    </p:set>
                                    <p:anim calcmode="lin" valueType="num">
                                      <p:cBhvr>
                                        <p:cTn id="29" dur="1400" fill="hold"/>
                                        <p:tgtEl>
                                          <p:spTgt spid="5"/>
                                        </p:tgtEl>
                                        <p:attrNameLst>
                                          <p:attrName>ppt_w</p:attrName>
                                        </p:attrNameLst>
                                      </p:cBhvr>
                                      <p:tavLst>
                                        <p:tav tm="0">
                                          <p:val>
                                            <p:fltVal val="0"/>
                                          </p:val>
                                        </p:tav>
                                        <p:tav tm="100000">
                                          <p:val>
                                            <p:strVal val="#ppt_w"/>
                                          </p:val>
                                        </p:tav>
                                      </p:tavLst>
                                    </p:anim>
                                    <p:anim calcmode="lin" valueType="num">
                                      <p:cBhvr>
                                        <p:cTn id="30" dur="1400" fill="hold"/>
                                        <p:tgtEl>
                                          <p:spTgt spid="5"/>
                                        </p:tgtEl>
                                        <p:attrNameLst>
                                          <p:attrName>ppt_h</p:attrName>
                                        </p:attrNameLst>
                                      </p:cBhvr>
                                      <p:tavLst>
                                        <p:tav tm="0">
                                          <p:val>
                                            <p:fltVal val="0"/>
                                          </p:val>
                                        </p:tav>
                                        <p:tav tm="100000">
                                          <p:val>
                                            <p:strVal val="#ppt_h"/>
                                          </p:val>
                                        </p:tav>
                                      </p:tavLst>
                                    </p:anim>
                                    <p:anim calcmode="lin" valueType="num">
                                      <p:cBhvr>
                                        <p:cTn id="31" dur="1400" fill="hold"/>
                                        <p:tgtEl>
                                          <p:spTgt spid="5"/>
                                        </p:tgtEl>
                                        <p:attrNameLst>
                                          <p:attrName>style.rotation</p:attrName>
                                        </p:attrNameLst>
                                      </p:cBhvr>
                                      <p:tavLst>
                                        <p:tav tm="0">
                                          <p:val>
                                            <p:fltVal val="90"/>
                                          </p:val>
                                        </p:tav>
                                        <p:tav tm="100000">
                                          <p:val>
                                            <p:fltVal val="0"/>
                                          </p:val>
                                        </p:tav>
                                      </p:tavLst>
                                    </p:anim>
                                    <p:animEffect transition="in" filter="fade">
                                      <p:cBhvr>
                                        <p:cTn id="32" dur="1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77468"/>
            <a:ext cx="6720109" cy="707886"/>
          </a:xfrm>
          <a:prstGeom prst="rect">
            <a:avLst/>
          </a:prstGeom>
          <a:noFill/>
        </p:spPr>
        <p:txBody>
          <a:bodyPr wrap="none" rtlCol="0">
            <a:spAutoFit/>
          </a:bodyPr>
          <a:lstStyle/>
          <a:p>
            <a:r>
              <a:rPr lang="en-US" sz="4000" dirty="0" smtClean="0"/>
              <a:t>CLIMATE TANK SIZE CHART:</a:t>
            </a:r>
            <a:endParaRPr lang="en-US" sz="40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09" y="985353"/>
            <a:ext cx="11959936" cy="5571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787317"/>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77468"/>
            <a:ext cx="2962671" cy="707886"/>
          </a:xfrm>
          <a:prstGeom prst="rect">
            <a:avLst/>
          </a:prstGeom>
          <a:noFill/>
        </p:spPr>
        <p:txBody>
          <a:bodyPr wrap="none" rtlCol="0">
            <a:spAutoFit/>
          </a:bodyPr>
          <a:lstStyle/>
          <a:p>
            <a:r>
              <a:rPr lang="en-US" sz="4000" dirty="0" smtClean="0"/>
              <a:t>NEXT STEPS:</a:t>
            </a:r>
            <a:endParaRPr lang="en-US" sz="4000" dirty="0"/>
          </a:p>
        </p:txBody>
      </p:sp>
      <p:sp>
        <p:nvSpPr>
          <p:cNvPr id="3" name="Rectangle 2"/>
          <p:cNvSpPr/>
          <p:nvPr/>
        </p:nvSpPr>
        <p:spPr>
          <a:xfrm>
            <a:off x="249382" y="985354"/>
            <a:ext cx="11523518" cy="5509200"/>
          </a:xfrm>
          <a:prstGeom prst="rect">
            <a:avLst/>
          </a:prstGeom>
        </p:spPr>
        <p:txBody>
          <a:bodyPr wrap="square">
            <a:spAutoFit/>
          </a:bodyPr>
          <a:lstStyle/>
          <a:p>
            <a:r>
              <a:rPr lang="en-US" sz="3200" dirty="0"/>
              <a:t>Design of </a:t>
            </a:r>
            <a:r>
              <a:rPr lang="en-US" sz="3200" dirty="0" smtClean="0"/>
              <a:t>fire suppression systems </a:t>
            </a:r>
            <a:r>
              <a:rPr lang="en-US" sz="3200" dirty="0"/>
              <a:t>has three parts: determination of the water volume needed, the design of sprinkler distribution and the design of the storage and pumping system necessary for sprinkler operation.  It is important to note that the final design will need the approval of the authority having jurisdiction before construction begins.  This may be the local building inspector, fire chief, insurance underwriter, local or state code official, who may possibly modify the code requirements.  So it is best to </a:t>
            </a:r>
            <a:r>
              <a:rPr lang="en-US" sz="3200"/>
              <a:t>get </a:t>
            </a:r>
            <a:r>
              <a:rPr lang="en-US" sz="3200" smtClean="0"/>
              <a:t>their involvement </a:t>
            </a:r>
            <a:r>
              <a:rPr lang="en-US" sz="3200" dirty="0"/>
              <a:t>early in the design </a:t>
            </a:r>
            <a:r>
              <a:rPr lang="en-US" sz="3200" dirty="0" smtClean="0"/>
              <a:t>process.</a:t>
            </a:r>
            <a:endParaRPr lang="en-US" sz="3200" dirty="0"/>
          </a:p>
        </p:txBody>
      </p:sp>
    </p:spTree>
    <p:extLst>
      <p:ext uri="{BB962C8B-B14F-4D97-AF65-F5344CB8AC3E}">
        <p14:creationId xmlns:p14="http://schemas.microsoft.com/office/powerpoint/2010/main" val="1423238747"/>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77468"/>
            <a:ext cx="2962671" cy="707886"/>
          </a:xfrm>
          <a:prstGeom prst="rect">
            <a:avLst/>
          </a:prstGeom>
          <a:noFill/>
        </p:spPr>
        <p:txBody>
          <a:bodyPr wrap="none" rtlCol="0">
            <a:spAutoFit/>
          </a:bodyPr>
          <a:lstStyle/>
          <a:p>
            <a:r>
              <a:rPr lang="en-US" sz="4000" dirty="0" smtClean="0"/>
              <a:t>NEXT STEPS:</a:t>
            </a:r>
            <a:endParaRPr lang="en-US" sz="4000" dirty="0"/>
          </a:p>
        </p:txBody>
      </p:sp>
      <p:sp>
        <p:nvSpPr>
          <p:cNvPr id="3" name="Rectangle 2"/>
          <p:cNvSpPr/>
          <p:nvPr/>
        </p:nvSpPr>
        <p:spPr>
          <a:xfrm>
            <a:off x="249382" y="985354"/>
            <a:ext cx="11523518" cy="5509200"/>
          </a:xfrm>
          <a:prstGeom prst="rect">
            <a:avLst/>
          </a:prstGeom>
        </p:spPr>
        <p:txBody>
          <a:bodyPr wrap="square">
            <a:spAutoFit/>
          </a:bodyPr>
          <a:lstStyle/>
          <a:p>
            <a:pPr algn="ctr"/>
            <a:r>
              <a:rPr lang="en-US" sz="3200" dirty="0" smtClean="0"/>
              <a:t>For a free consultation, please contact:</a:t>
            </a:r>
          </a:p>
          <a:p>
            <a:pPr algn="ctr"/>
            <a:endParaRPr lang="en-US" sz="3200" dirty="0"/>
          </a:p>
          <a:p>
            <a:pPr algn="ctr"/>
            <a:r>
              <a:rPr lang="en-US" sz="3200" dirty="0" smtClean="0"/>
              <a:t>Eco-$mart, Inc</a:t>
            </a:r>
          </a:p>
          <a:p>
            <a:pPr algn="ctr"/>
            <a:r>
              <a:rPr lang="en-US" sz="3200" dirty="0" smtClean="0"/>
              <a:t>941-376-8484</a:t>
            </a:r>
          </a:p>
          <a:p>
            <a:pPr algn="ctr"/>
            <a:r>
              <a:rPr lang="en-US" sz="3200" dirty="0" smtClean="0">
                <a:hlinkClick r:id="rId2"/>
              </a:rPr>
              <a:t>info@eco-smart.com</a:t>
            </a:r>
            <a:endParaRPr lang="en-US" sz="3200" dirty="0" smtClean="0"/>
          </a:p>
          <a:p>
            <a:pPr algn="ctr"/>
            <a:endParaRPr lang="en-US" sz="3200" dirty="0"/>
          </a:p>
          <a:p>
            <a:pPr algn="ctr"/>
            <a:endParaRPr lang="en-US" sz="3200" dirty="0" smtClean="0"/>
          </a:p>
          <a:p>
            <a:pPr algn="ctr"/>
            <a:endParaRPr lang="en-US" sz="3200" dirty="0"/>
          </a:p>
          <a:p>
            <a:pPr algn="ctr"/>
            <a:endParaRPr lang="en-US" sz="3200" dirty="0" smtClean="0"/>
          </a:p>
          <a:p>
            <a:pPr algn="ctr"/>
            <a:endParaRPr lang="en-US" sz="3200" dirty="0"/>
          </a:p>
          <a:p>
            <a:pPr algn="ctr"/>
            <a:r>
              <a:rPr lang="en-US" sz="3200" dirty="0" smtClean="0"/>
              <a:t>Thank you for your interest</a:t>
            </a:r>
            <a:endParaRPr lang="en-US" sz="3200" dirty="0"/>
          </a:p>
        </p:txBody>
      </p:sp>
    </p:spTree>
    <p:extLst>
      <p:ext uri="{BB962C8B-B14F-4D97-AF65-F5344CB8AC3E}">
        <p14:creationId xmlns:p14="http://schemas.microsoft.com/office/powerpoint/2010/main" val="1838754749"/>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5483"/>
            <a:ext cx="12191999" cy="1293028"/>
          </a:xfrm>
        </p:spPr>
        <p:txBody>
          <a:bodyPr>
            <a:normAutofit/>
          </a:bodyPr>
          <a:lstStyle/>
          <a:p>
            <a:pPr algn="ctr"/>
            <a:r>
              <a:rPr lang="en-US" dirty="0" smtClean="0"/>
              <a:t>Why own a fire suppression tank system?</a:t>
            </a:r>
            <a:endParaRPr lang="en-US" dirty="0"/>
          </a:p>
        </p:txBody>
      </p:sp>
      <p:sp>
        <p:nvSpPr>
          <p:cNvPr id="3" name="Content Placeholder 2"/>
          <p:cNvSpPr>
            <a:spLocks noGrp="1"/>
          </p:cNvSpPr>
          <p:nvPr>
            <p:ph idx="1"/>
          </p:nvPr>
        </p:nvSpPr>
        <p:spPr>
          <a:xfrm>
            <a:off x="654627" y="1862051"/>
            <a:ext cx="10820400" cy="4289367"/>
          </a:xfrm>
        </p:spPr>
        <p:txBody>
          <a:bodyPr>
            <a:noAutofit/>
          </a:bodyPr>
          <a:lstStyle/>
          <a:p>
            <a:r>
              <a:rPr lang="en-US" sz="2400" dirty="0" smtClean="0"/>
              <a:t>It is guaranteed that your internal fire sprinkler system will operate, even </a:t>
            </a:r>
            <a:r>
              <a:rPr lang="en-US" sz="2400" smtClean="0"/>
              <a:t>if the city </a:t>
            </a:r>
            <a:r>
              <a:rPr lang="en-US" sz="2400" dirty="0" smtClean="0"/>
              <a:t>water system fails</a:t>
            </a:r>
          </a:p>
          <a:p>
            <a:r>
              <a:rPr lang="en-US" sz="2400" dirty="0" smtClean="0"/>
              <a:t>You can add external fire sprinklers to your home or building</a:t>
            </a:r>
          </a:p>
          <a:p>
            <a:r>
              <a:rPr lang="en-US" sz="2400" dirty="0" smtClean="0"/>
              <a:t>The fire department can connect to your fire suppression tank and save your home or building, even if the local fire hydrant is not operating</a:t>
            </a:r>
          </a:p>
          <a:p>
            <a:r>
              <a:rPr lang="en-US" sz="2400" dirty="0" smtClean="0"/>
              <a:t>You can have a pump and hose system attached to the tank, so you can be your own fire department (last resort)</a:t>
            </a:r>
          </a:p>
          <a:p>
            <a:r>
              <a:rPr lang="en-US" sz="2400" dirty="0" smtClean="0"/>
              <a:t>Reduce insurance costs</a:t>
            </a:r>
          </a:p>
          <a:p>
            <a:r>
              <a:rPr lang="en-US" sz="2400" dirty="0" smtClean="0"/>
              <a:t>Systems can be designed for one home, or for a group of homes / subdivision</a:t>
            </a:r>
            <a:endParaRPr lang="en-US" sz="2400" dirty="0"/>
          </a:p>
        </p:txBody>
      </p:sp>
    </p:spTree>
    <p:extLst>
      <p:ext uri="{BB962C8B-B14F-4D97-AF65-F5344CB8AC3E}">
        <p14:creationId xmlns:p14="http://schemas.microsoft.com/office/powerpoint/2010/main" val="210270830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5483"/>
            <a:ext cx="12191999" cy="1293028"/>
          </a:xfrm>
        </p:spPr>
        <p:txBody>
          <a:bodyPr>
            <a:normAutofit/>
          </a:bodyPr>
          <a:lstStyle/>
          <a:p>
            <a:pPr algn="ctr"/>
            <a:r>
              <a:rPr lang="en-US" dirty="0" smtClean="0"/>
              <a:t>Introducing: Climate, Incorporated Engineered Solutions:</a:t>
            </a:r>
            <a:endParaRPr lang="en-US" dirty="0"/>
          </a:p>
        </p:txBody>
      </p:sp>
      <p:pic>
        <p:nvPicPr>
          <p:cNvPr id="4" name="Content Placeholder 3" descr="Climate 3d Drawing Model.png"/>
          <p:cNvPicPr>
            <a:picLocks noGrp="1" noChangeAspect="1"/>
          </p:cNvPicPr>
          <p:nvPr>
            <p:ph idx="1"/>
          </p:nvPr>
        </p:nvPicPr>
        <p:blipFill>
          <a:blip r:embed="rId2">
            <a:extLst>
              <a:ext uri="{28A0092B-C50C-407E-A947-70E740481C1C}">
                <a14:useLocalDpi xmlns:a14="http://schemas.microsoft.com/office/drawing/2010/main" val="0"/>
              </a:ext>
            </a:extLst>
          </a:blip>
          <a:srcRect l="-7712" r="-7712"/>
          <a:stretch>
            <a:fillRect/>
          </a:stretch>
        </p:blipFill>
        <p:spPr>
          <a:xfrm>
            <a:off x="-195612" y="1867575"/>
            <a:ext cx="7559639" cy="4649923"/>
          </a:xfrm>
        </p:spPr>
      </p:pic>
      <p:pic>
        <p:nvPicPr>
          <p:cNvPr id="5" name="Picture 4" descr="Climate 3D Shad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859" y="1867575"/>
            <a:ext cx="4437297" cy="4652928"/>
          </a:xfrm>
          <a:prstGeom prst="rect">
            <a:avLst/>
          </a:prstGeom>
        </p:spPr>
      </p:pic>
    </p:spTree>
    <p:extLst>
      <p:ext uri="{BB962C8B-B14F-4D97-AF65-F5344CB8AC3E}">
        <p14:creationId xmlns:p14="http://schemas.microsoft.com/office/powerpoint/2010/main" val="210540556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4794" y="0"/>
            <a:ext cx="11957205" cy="1293812"/>
          </a:xfrm>
        </p:spPr>
        <p:txBody>
          <a:bodyPr/>
          <a:lstStyle/>
          <a:p>
            <a:pPr algn="l"/>
            <a:r>
              <a:rPr lang="en-US" dirty="0" smtClean="0"/>
              <a:t>Leading the way globally:</a:t>
            </a:r>
            <a:endParaRPr lang="en-US" dirty="0"/>
          </a:p>
        </p:txBody>
      </p:sp>
      <p:sp>
        <p:nvSpPr>
          <p:cNvPr id="4" name="TextBox 3"/>
          <p:cNvSpPr txBox="1"/>
          <p:nvPr/>
        </p:nvSpPr>
        <p:spPr>
          <a:xfrm>
            <a:off x="512279" y="1301967"/>
            <a:ext cx="11120749" cy="5078314"/>
          </a:xfrm>
          <a:prstGeom prst="rect">
            <a:avLst/>
          </a:prstGeom>
          <a:noFill/>
        </p:spPr>
        <p:txBody>
          <a:bodyPr wrap="square" rtlCol="0">
            <a:spAutoFit/>
          </a:bodyPr>
          <a:lstStyle/>
          <a:p>
            <a:pPr marL="285750" indent="-285750">
              <a:buFont typeface="Wingdings" charset="2"/>
              <a:buChar char="Ø"/>
            </a:pPr>
            <a:r>
              <a:rPr lang="en-US" dirty="0" smtClean="0"/>
              <a:t>Climate, Incorporated supplies tanks and accessories to over 37 countries around the globe.</a:t>
            </a:r>
          </a:p>
          <a:p>
            <a:pPr marL="285750" indent="-285750">
              <a:buFont typeface="Wingdings" charset="2"/>
              <a:buChar char="Ø"/>
            </a:pPr>
            <a:r>
              <a:rPr lang="en-US" dirty="0" smtClean="0"/>
              <a:t>We started our business in 1997 in Atlanta, Georgia and have sold thousands of tanks globally.</a:t>
            </a:r>
          </a:p>
          <a:p>
            <a:pPr marL="285750" indent="-285750">
              <a:buFont typeface="Wingdings" charset="2"/>
              <a:buChar char="Ø"/>
            </a:pPr>
            <a:r>
              <a:rPr lang="en-US" dirty="0" smtClean="0"/>
              <a:t>Our manufacturing facility uses state of the art equipment and exceeds all industry standards.</a:t>
            </a:r>
          </a:p>
          <a:p>
            <a:pPr marL="285750" indent="-285750">
              <a:buFont typeface="Wingdings" charset="2"/>
              <a:buChar char="Ø"/>
            </a:pPr>
            <a:r>
              <a:rPr lang="en-US" dirty="0" smtClean="0"/>
              <a:t>Climate manufactures steel bolted tanks: stainless steel, glass fused to steel, epoxy, weathered finish, powder coated, and galvanized, and we are the only steel bolted manufacturer to have all six types under one roof of production.</a:t>
            </a:r>
          </a:p>
          <a:p>
            <a:pPr marL="285750" indent="-285750">
              <a:buFont typeface="Wingdings" charset="2"/>
              <a:buChar char="Ø"/>
            </a:pPr>
            <a:r>
              <a:rPr lang="en-US" dirty="0" smtClean="0"/>
              <a:t>We  provide our services to certified installation crews, licensed general contractors, architects, and engineers: tanks, components, and accessories.</a:t>
            </a:r>
          </a:p>
          <a:p>
            <a:pPr marL="285750" indent="-285750">
              <a:buFont typeface="Wingdings" charset="2"/>
              <a:buChar char="Ø"/>
            </a:pPr>
            <a:r>
              <a:rPr lang="en-US" dirty="0" smtClean="0"/>
              <a:t>Our tanks, components, and accessories exceed all National and International Standards:</a:t>
            </a:r>
          </a:p>
          <a:p>
            <a:pPr marL="342900" indent="-342900">
              <a:buFont typeface="+mj-lt"/>
              <a:buAutoNum type="alphaLcPeriod"/>
            </a:pPr>
            <a:r>
              <a:rPr lang="en-US" dirty="0"/>
              <a:t> </a:t>
            </a:r>
            <a:r>
              <a:rPr lang="en-US" dirty="0" smtClean="0"/>
              <a:t> AWWA: American Water Works Association-governing body in North America for tank standards.</a:t>
            </a:r>
          </a:p>
          <a:p>
            <a:pPr marL="342900" indent="-342900">
              <a:buFont typeface="+mj-lt"/>
              <a:buAutoNum type="alphaLcPeriod"/>
            </a:pPr>
            <a:r>
              <a:rPr lang="en-US" dirty="0" smtClean="0"/>
              <a:t>  NFPA: National Fire Protection Agency-governing body in North America for fire water tanks.</a:t>
            </a:r>
          </a:p>
          <a:p>
            <a:pPr marL="342900" indent="-342900">
              <a:buFont typeface="+mj-lt"/>
              <a:buAutoNum type="alphaLcPeriod"/>
            </a:pPr>
            <a:r>
              <a:rPr lang="en-US" dirty="0"/>
              <a:t> </a:t>
            </a:r>
            <a:r>
              <a:rPr lang="en-US" dirty="0" smtClean="0"/>
              <a:t> EU: European Union-governing body in Europe and Asia for tank standards.</a:t>
            </a:r>
          </a:p>
          <a:p>
            <a:pPr marL="342900" indent="-342900">
              <a:buFont typeface="+mj-lt"/>
              <a:buAutoNum type="alphaLcPeriod"/>
            </a:pPr>
            <a:r>
              <a:rPr lang="en-US" dirty="0"/>
              <a:t> </a:t>
            </a:r>
            <a:r>
              <a:rPr lang="en-US" dirty="0" smtClean="0"/>
              <a:t> TCEQ: Texas Commission on Environmental Quality-environmental agency for the state of Texas.</a:t>
            </a:r>
          </a:p>
          <a:p>
            <a:pPr marL="342900" indent="-342900">
              <a:buFont typeface="+mj-lt"/>
              <a:buAutoNum type="alphaLcPeriod"/>
            </a:pPr>
            <a:r>
              <a:rPr lang="en-US" dirty="0" smtClean="0"/>
              <a:t>  FM Approvals: Third party global testing laboratory and certification agency.</a:t>
            </a:r>
          </a:p>
          <a:p>
            <a:pPr marL="342900" indent="-342900">
              <a:buFont typeface="+mj-lt"/>
              <a:buAutoNum type="alphaLcPeriod"/>
            </a:pPr>
            <a:r>
              <a:rPr lang="en-US" dirty="0"/>
              <a:t> </a:t>
            </a:r>
            <a:r>
              <a:rPr lang="en-US" dirty="0" smtClean="0"/>
              <a:t> OSHA: Occupational Safety and Health Administration-Agency of US Department of Labor which provides Laws and Regulations for Safety</a:t>
            </a:r>
            <a:endParaRPr lang="en-US" dirty="0"/>
          </a:p>
        </p:txBody>
      </p:sp>
    </p:spTree>
    <p:extLst>
      <p:ext uri="{BB962C8B-B14F-4D97-AF65-F5344CB8AC3E}">
        <p14:creationId xmlns:p14="http://schemas.microsoft.com/office/powerpoint/2010/main" val="298558974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98" y="0"/>
            <a:ext cx="4297667" cy="1293028"/>
          </a:xfrm>
        </p:spPr>
        <p:txBody>
          <a:bodyPr/>
          <a:lstStyle/>
          <a:p>
            <a:r>
              <a:rPr lang="en-US" dirty="0" smtClean="0"/>
              <a:t>About Climate:</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22029" y="2753338"/>
            <a:ext cx="4078257" cy="3058693"/>
          </a:xfrm>
        </p:spPr>
      </p:pic>
      <p:sp>
        <p:nvSpPr>
          <p:cNvPr id="4" name="TextBox 3"/>
          <p:cNvSpPr txBox="1"/>
          <p:nvPr/>
        </p:nvSpPr>
        <p:spPr>
          <a:xfrm>
            <a:off x="4254267" y="2303035"/>
            <a:ext cx="3314354" cy="4339649"/>
          </a:xfrm>
          <a:prstGeom prst="rect">
            <a:avLst/>
          </a:prstGeom>
          <a:noFill/>
        </p:spPr>
        <p:txBody>
          <a:bodyPr wrap="none" rtlCol="0">
            <a:spAutoFit/>
          </a:bodyPr>
          <a:lstStyle/>
          <a:p>
            <a:r>
              <a:rPr lang="en-US" sz="1200" dirty="0" smtClean="0"/>
              <a:t>Petrochemical </a:t>
            </a:r>
            <a:r>
              <a:rPr lang="en-US" sz="1200" dirty="0"/>
              <a:t>Industry:</a:t>
            </a:r>
          </a:p>
          <a:p>
            <a:r>
              <a:rPr lang="en-US" sz="1200" dirty="0"/>
              <a:t>-Petrochemical liquid tank</a:t>
            </a:r>
          </a:p>
          <a:p>
            <a:r>
              <a:rPr lang="en-US" sz="1200" dirty="0"/>
              <a:t> </a:t>
            </a:r>
          </a:p>
          <a:p>
            <a:r>
              <a:rPr lang="en-US" sz="1200" dirty="0"/>
              <a:t>Power Generation:</a:t>
            </a:r>
          </a:p>
          <a:p>
            <a:r>
              <a:rPr lang="en-US" sz="1200" dirty="0"/>
              <a:t>-Cooling water tank</a:t>
            </a:r>
          </a:p>
          <a:p>
            <a:r>
              <a:rPr lang="en-US" sz="1200" dirty="0"/>
              <a:t>-Leachate liquid tank</a:t>
            </a:r>
          </a:p>
          <a:p>
            <a:r>
              <a:rPr lang="en-US" sz="1200" dirty="0"/>
              <a:t> </a:t>
            </a:r>
          </a:p>
          <a:p>
            <a:r>
              <a:rPr lang="en-US" sz="1200" dirty="0"/>
              <a:t>Food Industry:</a:t>
            </a:r>
          </a:p>
          <a:p>
            <a:r>
              <a:rPr lang="en-US" sz="1200" dirty="0"/>
              <a:t>-Edible Liquid tank (Beer, soy, vinegar, </a:t>
            </a:r>
            <a:r>
              <a:rPr lang="en-US" sz="1200" dirty="0" err="1"/>
              <a:t>etc</a:t>
            </a:r>
            <a:r>
              <a:rPr lang="en-US" sz="1200" dirty="0"/>
              <a:t>)</a:t>
            </a:r>
          </a:p>
          <a:p>
            <a:r>
              <a:rPr lang="en-US" sz="1200" dirty="0"/>
              <a:t> </a:t>
            </a:r>
          </a:p>
          <a:p>
            <a:r>
              <a:rPr lang="en-US" sz="1200" dirty="0"/>
              <a:t>Dry Bulk:</a:t>
            </a:r>
          </a:p>
          <a:p>
            <a:r>
              <a:rPr lang="en-US" sz="1200" dirty="0"/>
              <a:t>-Grain storage silos</a:t>
            </a:r>
          </a:p>
          <a:p>
            <a:r>
              <a:rPr lang="en-US" sz="1200" dirty="0"/>
              <a:t> </a:t>
            </a:r>
          </a:p>
          <a:p>
            <a:r>
              <a:rPr lang="en-US" sz="1200" dirty="0"/>
              <a:t>Mining:</a:t>
            </a:r>
          </a:p>
          <a:p>
            <a:r>
              <a:rPr lang="en-US" sz="1200" dirty="0"/>
              <a:t>-Treatment tanks</a:t>
            </a:r>
          </a:p>
          <a:p>
            <a:r>
              <a:rPr lang="en-US" sz="1200" dirty="0"/>
              <a:t>-Bulk storage</a:t>
            </a:r>
          </a:p>
          <a:p>
            <a:r>
              <a:rPr lang="en-US" sz="1200" dirty="0"/>
              <a:t>-Processing</a:t>
            </a:r>
          </a:p>
          <a:p>
            <a:r>
              <a:rPr lang="en-US" sz="1200" dirty="0"/>
              <a:t>-Effluent</a:t>
            </a:r>
          </a:p>
          <a:p>
            <a:r>
              <a:rPr lang="en-US" sz="1200" dirty="0"/>
              <a:t> </a:t>
            </a:r>
          </a:p>
          <a:p>
            <a:r>
              <a:rPr lang="en-US" sz="1200" dirty="0"/>
              <a:t>Rainwater and Stormwater Harvesting: </a:t>
            </a:r>
          </a:p>
          <a:p>
            <a:r>
              <a:rPr lang="en-US" sz="1200" dirty="0"/>
              <a:t>-Residential</a:t>
            </a:r>
          </a:p>
          <a:p>
            <a:r>
              <a:rPr lang="en-US" sz="1200" dirty="0"/>
              <a:t>-Commercial</a:t>
            </a:r>
          </a:p>
          <a:p>
            <a:r>
              <a:rPr lang="en-US" sz="1200" dirty="0"/>
              <a:t>-Industrial</a:t>
            </a:r>
          </a:p>
        </p:txBody>
      </p:sp>
      <p:sp>
        <p:nvSpPr>
          <p:cNvPr id="5" name="TextBox 4"/>
          <p:cNvSpPr txBox="1"/>
          <p:nvPr/>
        </p:nvSpPr>
        <p:spPr>
          <a:xfrm>
            <a:off x="202779" y="1365996"/>
            <a:ext cx="11889168" cy="923330"/>
          </a:xfrm>
          <a:prstGeom prst="rect">
            <a:avLst/>
          </a:prstGeom>
          <a:noFill/>
        </p:spPr>
        <p:txBody>
          <a:bodyPr wrap="square" rtlCol="0">
            <a:spAutoFit/>
          </a:bodyPr>
          <a:lstStyle/>
          <a:p>
            <a:r>
              <a:rPr lang="en-US" dirty="0"/>
              <a:t>Climate is a manufacturer of stainless steel, glass fused to steel, epoxy and powder coated, </a:t>
            </a:r>
            <a:r>
              <a:rPr lang="en-US" dirty="0" smtClean="0"/>
              <a:t>weathered finished, as </a:t>
            </a:r>
            <a:r>
              <a:rPr lang="en-US" dirty="0"/>
              <a:t>well as, galvanized steel bolted tanks. We are a global company in which focus on these areas, but are not limited to:</a:t>
            </a:r>
          </a:p>
        </p:txBody>
      </p:sp>
      <p:sp>
        <p:nvSpPr>
          <p:cNvPr id="6" name="TextBox 5"/>
          <p:cNvSpPr txBox="1"/>
          <p:nvPr/>
        </p:nvSpPr>
        <p:spPr>
          <a:xfrm>
            <a:off x="192105" y="5207864"/>
            <a:ext cx="1981883" cy="1569660"/>
          </a:xfrm>
          <a:prstGeom prst="rect">
            <a:avLst/>
          </a:prstGeom>
          <a:noFill/>
        </p:spPr>
        <p:txBody>
          <a:bodyPr wrap="none" rtlCol="0">
            <a:spAutoFit/>
          </a:bodyPr>
          <a:lstStyle/>
          <a:p>
            <a:r>
              <a:rPr lang="en-US" sz="1200" dirty="0"/>
              <a:t>Fire Protection:</a:t>
            </a:r>
          </a:p>
          <a:p>
            <a:r>
              <a:rPr lang="en-US" sz="1200" dirty="0"/>
              <a:t>-Fire water tank</a:t>
            </a:r>
          </a:p>
          <a:p>
            <a:endParaRPr lang="en-US" sz="1200" dirty="0"/>
          </a:p>
          <a:p>
            <a:r>
              <a:rPr lang="en-US" sz="1200" dirty="0"/>
              <a:t>Industrial Liquid Projects:</a:t>
            </a:r>
          </a:p>
          <a:p>
            <a:r>
              <a:rPr lang="en-US" sz="1200" dirty="0"/>
              <a:t>-Rainwater Harvesting </a:t>
            </a:r>
          </a:p>
          <a:p>
            <a:r>
              <a:rPr lang="en-US" sz="1200" dirty="0"/>
              <a:t>-Industrial liquid tank</a:t>
            </a:r>
          </a:p>
          <a:p>
            <a:r>
              <a:rPr lang="en-US" sz="1200" dirty="0"/>
              <a:t>-Effluent</a:t>
            </a:r>
          </a:p>
          <a:p>
            <a:r>
              <a:rPr lang="en-US" sz="1200" dirty="0"/>
              <a:t>-Process water</a:t>
            </a:r>
          </a:p>
        </p:txBody>
      </p:sp>
      <p:sp>
        <p:nvSpPr>
          <p:cNvPr id="7" name="TextBox 6"/>
          <p:cNvSpPr txBox="1"/>
          <p:nvPr/>
        </p:nvSpPr>
        <p:spPr>
          <a:xfrm>
            <a:off x="192105" y="2305120"/>
            <a:ext cx="4089356" cy="2862322"/>
          </a:xfrm>
          <a:prstGeom prst="rect">
            <a:avLst/>
          </a:prstGeom>
          <a:noFill/>
        </p:spPr>
        <p:txBody>
          <a:bodyPr wrap="none" rtlCol="0">
            <a:spAutoFit/>
          </a:bodyPr>
          <a:lstStyle/>
          <a:p>
            <a:r>
              <a:rPr lang="en-US" sz="1200" dirty="0"/>
              <a:t>Biomass Energy Projects:</a:t>
            </a:r>
          </a:p>
          <a:p>
            <a:r>
              <a:rPr lang="en-US" sz="1200" dirty="0"/>
              <a:t>-Anaerobic Digester tank</a:t>
            </a:r>
          </a:p>
          <a:p>
            <a:r>
              <a:rPr lang="en-US" sz="1200" dirty="0"/>
              <a:t>-Biofuel (Ethanol or Alcohol or Biodiesel0</a:t>
            </a:r>
          </a:p>
          <a:p>
            <a:endParaRPr lang="en-US" sz="1200" dirty="0"/>
          </a:p>
          <a:p>
            <a:r>
              <a:rPr lang="en-US" sz="1200" dirty="0"/>
              <a:t>Water treatment industry:</a:t>
            </a:r>
          </a:p>
          <a:p>
            <a:r>
              <a:rPr lang="en-US" sz="1200" dirty="0"/>
              <a:t>-Municipal project-Potable Water tank, sewage tank</a:t>
            </a:r>
          </a:p>
          <a:p>
            <a:r>
              <a:rPr lang="en-US" sz="1200" dirty="0"/>
              <a:t>-Industrial waste water treatment</a:t>
            </a:r>
          </a:p>
          <a:p>
            <a:r>
              <a:rPr lang="en-US" sz="1200" dirty="0"/>
              <a:t>-Sea water cleaning treatment</a:t>
            </a:r>
          </a:p>
          <a:p>
            <a:r>
              <a:rPr lang="en-US" sz="1200" dirty="0"/>
              <a:t>- Leachate water tank</a:t>
            </a:r>
          </a:p>
          <a:p>
            <a:r>
              <a:rPr lang="en-US" sz="1200" dirty="0"/>
              <a:t>-Other water treatment</a:t>
            </a:r>
          </a:p>
          <a:p>
            <a:endParaRPr lang="en-US" sz="1200" dirty="0"/>
          </a:p>
          <a:p>
            <a:r>
              <a:rPr lang="en-US" sz="1200" dirty="0"/>
              <a:t>Agriculture:</a:t>
            </a:r>
          </a:p>
          <a:p>
            <a:r>
              <a:rPr lang="en-US" sz="1200" dirty="0"/>
              <a:t>-Irrigation project </a:t>
            </a:r>
          </a:p>
          <a:p>
            <a:r>
              <a:rPr lang="en-US" sz="1200" dirty="0"/>
              <a:t>-Irrigation water tank</a:t>
            </a:r>
          </a:p>
          <a:p>
            <a:r>
              <a:rPr lang="en-US" sz="1200" dirty="0"/>
              <a:t>-Slurry; farm pollution</a:t>
            </a:r>
          </a:p>
        </p:txBody>
      </p:sp>
    </p:spTree>
    <p:extLst>
      <p:ext uri="{BB962C8B-B14F-4D97-AF65-F5344CB8AC3E}">
        <p14:creationId xmlns:p14="http://schemas.microsoft.com/office/powerpoint/2010/main" val="8186568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95655" y="768374"/>
            <a:ext cx="9196345" cy="567341"/>
          </a:xfrm>
        </p:spPr>
        <p:txBody>
          <a:bodyPr>
            <a:noAutofit/>
          </a:bodyPr>
          <a:lstStyle/>
          <a:p>
            <a:pPr algn="ctr"/>
            <a:r>
              <a:rPr lang="en-US" dirty="0" smtClean="0"/>
              <a:t>NFPA &amp; awwa Standards:</a:t>
            </a:r>
            <a:br>
              <a:rPr lang="en-US" dirty="0" smtClean="0"/>
            </a:br>
            <a:endParaRPr lang="en-US" dirty="0"/>
          </a:p>
        </p:txBody>
      </p:sp>
      <p:sp>
        <p:nvSpPr>
          <p:cNvPr id="5" name="TextBox 4"/>
          <p:cNvSpPr txBox="1"/>
          <p:nvPr/>
        </p:nvSpPr>
        <p:spPr>
          <a:xfrm>
            <a:off x="224124" y="1792870"/>
            <a:ext cx="7940340" cy="4062651"/>
          </a:xfrm>
          <a:prstGeom prst="rect">
            <a:avLst/>
          </a:prstGeom>
          <a:noFill/>
        </p:spPr>
        <p:txBody>
          <a:bodyPr wrap="square" rtlCol="0">
            <a:spAutoFit/>
          </a:bodyPr>
          <a:lstStyle/>
          <a:p>
            <a:pPr marL="342900" indent="-342900">
              <a:buFont typeface="Wingdings" charset="2"/>
              <a:buChar char="Ø"/>
            </a:pPr>
            <a:r>
              <a:rPr lang="en-US" dirty="0"/>
              <a:t>Sufficient capacity to sustain the </a:t>
            </a:r>
            <a:r>
              <a:rPr lang="en-US" dirty="0" smtClean="0"/>
              <a:t>designed </a:t>
            </a:r>
            <a:r>
              <a:rPr lang="en-US" dirty="0"/>
              <a:t>fire protection </a:t>
            </a:r>
            <a:r>
              <a:rPr lang="en-US" dirty="0" smtClean="0"/>
              <a:t>demand: </a:t>
            </a:r>
            <a:r>
              <a:rPr lang="en-US" b="1" i="1" u="sng" dirty="0" smtClean="0"/>
              <a:t>Engineered Solutions</a:t>
            </a:r>
            <a:endParaRPr lang="en-US" b="1" i="1" u="sng" dirty="0"/>
          </a:p>
          <a:p>
            <a:pPr marL="342900" indent="-342900">
              <a:buFont typeface="Wingdings" charset="2"/>
              <a:buChar char="Ø"/>
            </a:pPr>
            <a:r>
              <a:rPr lang="en-US" dirty="0"/>
              <a:t>Water level monitoring method to advise if tank is not at required </a:t>
            </a:r>
            <a:r>
              <a:rPr lang="en-US" dirty="0" smtClean="0"/>
              <a:t>capacity: </a:t>
            </a:r>
            <a:r>
              <a:rPr lang="en-US" b="1" i="1" u="sng" dirty="0" smtClean="0"/>
              <a:t>Manual Tank Level Gauge</a:t>
            </a:r>
            <a:endParaRPr lang="en-US" b="1" i="1" u="sng" dirty="0"/>
          </a:p>
          <a:p>
            <a:pPr marL="342900" indent="-342900">
              <a:buFont typeface="Wingdings" charset="2"/>
              <a:buChar char="Ø"/>
            </a:pPr>
            <a:r>
              <a:rPr lang="en-US" dirty="0"/>
              <a:t>System </a:t>
            </a:r>
            <a:r>
              <a:rPr lang="en-US" dirty="0" smtClean="0"/>
              <a:t>with dual access entry: </a:t>
            </a:r>
            <a:r>
              <a:rPr lang="en-US" b="1" i="1" u="sng" dirty="0" smtClean="0"/>
              <a:t>Engineered Solutions</a:t>
            </a:r>
            <a:endParaRPr lang="en-US" b="1" i="1" u="sng" dirty="0"/>
          </a:p>
          <a:p>
            <a:pPr marL="342900" indent="-342900">
              <a:buFont typeface="Wingdings" charset="2"/>
              <a:buChar char="Ø"/>
            </a:pPr>
            <a:r>
              <a:rPr lang="en-US" dirty="0"/>
              <a:t>Insulation and/ or water heating method to prevent water from </a:t>
            </a:r>
            <a:r>
              <a:rPr lang="en-US" dirty="0" smtClean="0"/>
              <a:t>freezing: </a:t>
            </a:r>
            <a:r>
              <a:rPr lang="en-US" b="1" i="1" u="sng" dirty="0" smtClean="0"/>
              <a:t>Insulation Package &amp; Immersion Heater</a:t>
            </a:r>
            <a:endParaRPr lang="en-US" b="1" i="1" u="sng" dirty="0"/>
          </a:p>
          <a:p>
            <a:pPr marL="342900" indent="-342900">
              <a:buFont typeface="Wingdings" charset="2"/>
              <a:buChar char="Ø"/>
            </a:pPr>
            <a:r>
              <a:rPr lang="en-US" dirty="0" smtClean="0"/>
              <a:t>System that exceeds American Water Works Association Standards (AWWA): </a:t>
            </a:r>
            <a:r>
              <a:rPr lang="en-US" b="1" i="1" u="sng" dirty="0" smtClean="0"/>
              <a:t>Engineered Solutions</a:t>
            </a:r>
            <a:endParaRPr lang="en-US" b="1" i="1" u="sng" dirty="0"/>
          </a:p>
          <a:p>
            <a:pPr marL="342900" indent="-342900">
              <a:buFont typeface="Wingdings" charset="2"/>
              <a:buChar char="Ø"/>
            </a:pPr>
            <a:r>
              <a:rPr lang="en-US" dirty="0" smtClean="0"/>
              <a:t>Anti-vortex </a:t>
            </a:r>
            <a:r>
              <a:rPr lang="en-US" dirty="0"/>
              <a:t>features to prevent a whirlpool effect from occurring in the tank suction or gravity </a:t>
            </a:r>
            <a:r>
              <a:rPr lang="en-US" dirty="0" smtClean="0"/>
              <a:t>outlet: </a:t>
            </a:r>
            <a:r>
              <a:rPr lang="en-US" b="1" i="1" u="sng" dirty="0" smtClean="0"/>
              <a:t>Vortex Inhibitor </a:t>
            </a:r>
            <a:endParaRPr lang="en-US" b="1" i="1" u="sng" dirty="0"/>
          </a:p>
          <a:p>
            <a:pPr marL="342900" indent="-342900">
              <a:buFont typeface="Wingdings" charset="2"/>
              <a:buChar char="Ø"/>
            </a:pPr>
            <a:r>
              <a:rPr lang="en-US" dirty="0"/>
              <a:t>OSHA compliant exterior ladders including safety cages and </a:t>
            </a:r>
            <a:r>
              <a:rPr lang="en-US" dirty="0" smtClean="0"/>
              <a:t>railings: </a:t>
            </a:r>
            <a:r>
              <a:rPr lang="en-US" b="1" i="1" u="sng" dirty="0" smtClean="0"/>
              <a:t>Engineered Solutions</a:t>
            </a:r>
            <a:endParaRPr lang="en-US" b="1" i="1" u="sng" dirty="0"/>
          </a:p>
          <a:p>
            <a:endParaRPr lang="en-US" sz="2400" dirty="0"/>
          </a:p>
        </p:txBody>
      </p:sp>
      <p:pic>
        <p:nvPicPr>
          <p:cNvPr id="2" name="Picture 1" descr="IMG_10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9401" y="2250750"/>
            <a:ext cx="3457749" cy="4223064"/>
          </a:xfrm>
          <a:prstGeom prst="rect">
            <a:avLst/>
          </a:prstGeom>
        </p:spPr>
      </p:pic>
    </p:spTree>
    <p:extLst>
      <p:ext uri="{BB962C8B-B14F-4D97-AF65-F5344CB8AC3E}">
        <p14:creationId xmlns:p14="http://schemas.microsoft.com/office/powerpoint/2010/main" val="337135795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736497-2323-4B58-9010-0930D70B19D9}"/>
              </a:ext>
            </a:extLst>
          </p:cNvPr>
          <p:cNvSpPr>
            <a:spLocks noGrp="1"/>
          </p:cNvSpPr>
          <p:nvPr>
            <p:ph type="title"/>
          </p:nvPr>
        </p:nvSpPr>
        <p:spPr>
          <a:xfrm>
            <a:off x="0" y="213437"/>
            <a:ext cx="11585714" cy="940435"/>
          </a:xfrm>
        </p:spPr>
        <p:txBody>
          <a:bodyPr>
            <a:normAutofit/>
          </a:bodyPr>
          <a:lstStyle/>
          <a:p>
            <a:pPr algn="l"/>
            <a:r>
              <a:rPr lang="en-US" dirty="0" smtClean="0">
                <a:latin typeface="+mn-lt"/>
              </a:rPr>
              <a:t>Climate fire suppression tank features:</a:t>
            </a:r>
            <a:endParaRPr lang="en-US" dirty="0">
              <a:latin typeface="+mn-lt"/>
            </a:endParaRPr>
          </a:p>
        </p:txBody>
      </p:sp>
      <p:pic>
        <p:nvPicPr>
          <p:cNvPr id="5" name="Content Placeholder 4">
            <a:extLst>
              <a:ext uri="{FF2B5EF4-FFF2-40B4-BE49-F238E27FC236}">
                <a16:creationId xmlns="" xmlns:a16="http://schemas.microsoft.com/office/drawing/2014/main" id="{6B7EC9A2-8D66-43BF-A728-16ADFC02CCA7}"/>
              </a:ext>
            </a:extLst>
          </p:cNvPr>
          <p:cNvPicPr>
            <a:picLocks noGrp="1" noChangeAspect="1"/>
          </p:cNvPicPr>
          <p:nvPr>
            <p:ph idx="1"/>
          </p:nvPr>
        </p:nvPicPr>
        <p:blipFill>
          <a:blip r:embed="rId2"/>
          <a:stretch>
            <a:fillRect/>
          </a:stretch>
        </p:blipFill>
        <p:spPr>
          <a:xfrm>
            <a:off x="437572" y="1516948"/>
            <a:ext cx="1718217" cy="2290956"/>
          </a:xfrm>
        </p:spPr>
      </p:pic>
      <p:pic>
        <p:nvPicPr>
          <p:cNvPr id="7" name="Picture 6">
            <a:extLst>
              <a:ext uri="{FF2B5EF4-FFF2-40B4-BE49-F238E27FC236}">
                <a16:creationId xmlns="" xmlns:a16="http://schemas.microsoft.com/office/drawing/2014/main" id="{87953C29-8F67-44A4-9408-A42391692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385" y="1525805"/>
            <a:ext cx="2044554" cy="2284047"/>
          </a:xfrm>
          <a:prstGeom prst="rect">
            <a:avLst/>
          </a:prstGeom>
        </p:spPr>
      </p:pic>
      <p:pic>
        <p:nvPicPr>
          <p:cNvPr id="9" name="Picture 8">
            <a:extLst>
              <a:ext uri="{FF2B5EF4-FFF2-40B4-BE49-F238E27FC236}">
                <a16:creationId xmlns="" xmlns:a16="http://schemas.microsoft.com/office/drawing/2014/main" id="{F8D07F79-1324-4030-A6CC-EC6ED46E2F08}"/>
              </a:ext>
            </a:extLst>
          </p:cNvPr>
          <p:cNvPicPr>
            <a:picLocks noChangeAspect="1"/>
          </p:cNvPicPr>
          <p:nvPr/>
        </p:nvPicPr>
        <p:blipFill>
          <a:blip r:embed="rId4"/>
          <a:stretch>
            <a:fillRect/>
          </a:stretch>
        </p:blipFill>
        <p:spPr>
          <a:xfrm>
            <a:off x="5106417" y="1523490"/>
            <a:ext cx="1723989" cy="2298652"/>
          </a:xfrm>
          <a:prstGeom prst="rect">
            <a:avLst/>
          </a:prstGeom>
        </p:spPr>
      </p:pic>
      <p:pic>
        <p:nvPicPr>
          <p:cNvPr id="11" name="Picture 10">
            <a:extLst>
              <a:ext uri="{FF2B5EF4-FFF2-40B4-BE49-F238E27FC236}">
                <a16:creationId xmlns="" xmlns:a16="http://schemas.microsoft.com/office/drawing/2014/main" id="{4F0D3389-00C0-44C3-9930-B57CA51A1C55}"/>
              </a:ext>
            </a:extLst>
          </p:cNvPr>
          <p:cNvPicPr>
            <a:picLocks noChangeAspect="1"/>
          </p:cNvPicPr>
          <p:nvPr/>
        </p:nvPicPr>
        <p:blipFill>
          <a:blip r:embed="rId5"/>
          <a:stretch>
            <a:fillRect/>
          </a:stretch>
        </p:blipFill>
        <p:spPr>
          <a:xfrm>
            <a:off x="7397877" y="1528278"/>
            <a:ext cx="1716450" cy="2288600"/>
          </a:xfrm>
          <a:prstGeom prst="rect">
            <a:avLst/>
          </a:prstGeom>
        </p:spPr>
      </p:pic>
      <p:sp>
        <p:nvSpPr>
          <p:cNvPr id="12" name="TextBox 11">
            <a:extLst>
              <a:ext uri="{FF2B5EF4-FFF2-40B4-BE49-F238E27FC236}">
                <a16:creationId xmlns="" xmlns:a16="http://schemas.microsoft.com/office/drawing/2014/main" id="{018A5EDD-B5D2-41F7-B97D-8A16E548EF2C}"/>
              </a:ext>
            </a:extLst>
          </p:cNvPr>
          <p:cNvSpPr txBox="1"/>
          <p:nvPr/>
        </p:nvSpPr>
        <p:spPr>
          <a:xfrm>
            <a:off x="138743" y="3756986"/>
            <a:ext cx="2286000" cy="646331"/>
          </a:xfrm>
          <a:prstGeom prst="rect">
            <a:avLst/>
          </a:prstGeom>
          <a:noFill/>
        </p:spPr>
        <p:txBody>
          <a:bodyPr wrap="square" rtlCol="0">
            <a:spAutoFit/>
          </a:bodyPr>
          <a:lstStyle/>
          <a:p>
            <a:pPr algn="ctr"/>
            <a:r>
              <a:rPr lang="en-US" dirty="0"/>
              <a:t>Top </a:t>
            </a:r>
            <a:r>
              <a:rPr lang="en-US" dirty="0" smtClean="0"/>
              <a:t>Access</a:t>
            </a:r>
          </a:p>
          <a:p>
            <a:pPr algn="ctr"/>
            <a:r>
              <a:rPr lang="en-US" dirty="0" smtClean="0"/>
              <a:t>Hatch with </a:t>
            </a:r>
            <a:r>
              <a:rPr lang="en-US" dirty="0"/>
              <a:t>4” </a:t>
            </a:r>
            <a:r>
              <a:rPr lang="en-US" dirty="0" smtClean="0"/>
              <a:t>Curb</a:t>
            </a:r>
            <a:endParaRPr lang="en-US" dirty="0"/>
          </a:p>
        </p:txBody>
      </p:sp>
      <p:sp>
        <p:nvSpPr>
          <p:cNvPr id="13" name="TextBox 12">
            <a:extLst>
              <a:ext uri="{FF2B5EF4-FFF2-40B4-BE49-F238E27FC236}">
                <a16:creationId xmlns="" xmlns:a16="http://schemas.microsoft.com/office/drawing/2014/main" id="{0D697DFA-FE78-40E8-B049-3EBB03489D30}"/>
              </a:ext>
            </a:extLst>
          </p:cNvPr>
          <p:cNvSpPr txBox="1"/>
          <p:nvPr/>
        </p:nvSpPr>
        <p:spPr>
          <a:xfrm>
            <a:off x="5213139" y="3789001"/>
            <a:ext cx="2286000" cy="646331"/>
          </a:xfrm>
          <a:prstGeom prst="rect">
            <a:avLst/>
          </a:prstGeom>
          <a:noFill/>
        </p:spPr>
        <p:txBody>
          <a:bodyPr wrap="square" rtlCol="0">
            <a:spAutoFit/>
          </a:bodyPr>
          <a:lstStyle/>
          <a:p>
            <a:r>
              <a:rPr lang="en-US" dirty="0"/>
              <a:t>Test R</a:t>
            </a:r>
            <a:r>
              <a:rPr lang="en-US" dirty="0" smtClean="0"/>
              <a:t>eturn &amp; Flanges</a:t>
            </a:r>
            <a:endParaRPr lang="en-US" dirty="0"/>
          </a:p>
        </p:txBody>
      </p:sp>
      <p:sp>
        <p:nvSpPr>
          <p:cNvPr id="14" name="TextBox 13">
            <a:extLst>
              <a:ext uri="{FF2B5EF4-FFF2-40B4-BE49-F238E27FC236}">
                <a16:creationId xmlns="" xmlns:a16="http://schemas.microsoft.com/office/drawing/2014/main" id="{CCE8484A-5D5E-43DF-8543-D9DAF9B7E154}"/>
              </a:ext>
            </a:extLst>
          </p:cNvPr>
          <p:cNvSpPr txBox="1"/>
          <p:nvPr/>
        </p:nvSpPr>
        <p:spPr>
          <a:xfrm>
            <a:off x="2508246" y="3842361"/>
            <a:ext cx="3657600" cy="369332"/>
          </a:xfrm>
          <a:prstGeom prst="rect">
            <a:avLst/>
          </a:prstGeom>
          <a:noFill/>
        </p:spPr>
        <p:txBody>
          <a:bodyPr wrap="square" rtlCol="0">
            <a:spAutoFit/>
          </a:bodyPr>
          <a:lstStyle/>
          <a:p>
            <a:r>
              <a:rPr lang="en-US" dirty="0"/>
              <a:t>Side </a:t>
            </a:r>
            <a:r>
              <a:rPr lang="en-US" dirty="0" smtClean="0"/>
              <a:t>Access </a:t>
            </a:r>
            <a:r>
              <a:rPr lang="en-US" dirty="0"/>
              <a:t>H</a:t>
            </a:r>
            <a:r>
              <a:rPr lang="en-US" dirty="0" smtClean="0"/>
              <a:t>atch</a:t>
            </a:r>
            <a:endParaRPr lang="en-US" dirty="0"/>
          </a:p>
        </p:txBody>
      </p:sp>
      <p:sp>
        <p:nvSpPr>
          <p:cNvPr id="15" name="TextBox 14">
            <a:extLst>
              <a:ext uri="{FF2B5EF4-FFF2-40B4-BE49-F238E27FC236}">
                <a16:creationId xmlns="" xmlns:a16="http://schemas.microsoft.com/office/drawing/2014/main" id="{01A77139-1613-4C64-9972-96C5000DFA83}"/>
              </a:ext>
            </a:extLst>
          </p:cNvPr>
          <p:cNvSpPr txBox="1"/>
          <p:nvPr/>
        </p:nvSpPr>
        <p:spPr>
          <a:xfrm>
            <a:off x="7461902" y="3773843"/>
            <a:ext cx="2046357" cy="646331"/>
          </a:xfrm>
          <a:prstGeom prst="rect">
            <a:avLst/>
          </a:prstGeom>
          <a:noFill/>
        </p:spPr>
        <p:txBody>
          <a:bodyPr wrap="square" rtlCol="0">
            <a:spAutoFit/>
          </a:bodyPr>
          <a:lstStyle/>
          <a:p>
            <a:r>
              <a:rPr lang="en-US" dirty="0"/>
              <a:t>Safety </a:t>
            </a:r>
            <a:r>
              <a:rPr lang="en-US" dirty="0" smtClean="0"/>
              <a:t>Cages </a:t>
            </a:r>
            <a:r>
              <a:rPr lang="en-US" dirty="0"/>
              <a:t>and </a:t>
            </a:r>
            <a:r>
              <a:rPr lang="en-US" dirty="0" smtClean="0"/>
              <a:t>Ladders</a:t>
            </a:r>
            <a:endParaRPr lang="en-US" dirty="0"/>
          </a:p>
        </p:txBody>
      </p:sp>
      <p:sp>
        <p:nvSpPr>
          <p:cNvPr id="3" name="TextBox 2"/>
          <p:cNvSpPr txBox="1"/>
          <p:nvPr/>
        </p:nvSpPr>
        <p:spPr>
          <a:xfrm>
            <a:off x="9968118" y="3809852"/>
            <a:ext cx="1494820" cy="646331"/>
          </a:xfrm>
          <a:prstGeom prst="rect">
            <a:avLst/>
          </a:prstGeom>
          <a:noFill/>
        </p:spPr>
        <p:txBody>
          <a:bodyPr wrap="none" rtlCol="0">
            <a:spAutoFit/>
          </a:bodyPr>
          <a:lstStyle/>
          <a:p>
            <a:r>
              <a:rPr lang="en-US" dirty="0" smtClean="0"/>
              <a:t>Water Level </a:t>
            </a:r>
          </a:p>
          <a:p>
            <a:r>
              <a:rPr lang="en-US" dirty="0" smtClean="0"/>
              <a:t>Indicator</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655" y="1547418"/>
            <a:ext cx="1836215" cy="228377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891" y="4401517"/>
            <a:ext cx="1733309" cy="2311078"/>
          </a:xfrm>
          <a:prstGeom prst="rect">
            <a:avLst/>
          </a:prstGeom>
        </p:spPr>
      </p:pic>
      <p:pic>
        <p:nvPicPr>
          <p:cNvPr id="8" name="Picture 7" descr="Climate Insulated Valve Box.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9481" y="4412184"/>
            <a:ext cx="1743644" cy="2324859"/>
          </a:xfrm>
          <a:prstGeom prst="rect">
            <a:avLst/>
          </a:prstGeom>
        </p:spPr>
      </p:pic>
      <p:pic>
        <p:nvPicPr>
          <p:cNvPr id="10" name="Picture 9" descr="Climate Sidewall Valve Installed.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90785" y="4395324"/>
            <a:ext cx="1739618" cy="231949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67803" y="4418148"/>
            <a:ext cx="1800522" cy="231879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79959" y="4418839"/>
            <a:ext cx="2113157" cy="2315100"/>
          </a:xfrm>
          <a:prstGeom prst="rect">
            <a:avLst/>
          </a:prstGeom>
        </p:spPr>
      </p:pic>
    </p:spTree>
    <p:extLst>
      <p:ext uri="{BB962C8B-B14F-4D97-AF65-F5344CB8AC3E}">
        <p14:creationId xmlns:p14="http://schemas.microsoft.com/office/powerpoint/2010/main" val="325862483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00" fill="hold"/>
                                        <p:tgtEl>
                                          <p:spTgt spid="2"/>
                                        </p:tgtEl>
                                        <p:attrNameLst>
                                          <p:attrName>ppt_x</p:attrName>
                                        </p:attrNameLst>
                                      </p:cBhvr>
                                      <p:tavLst>
                                        <p:tav tm="0">
                                          <p:val>
                                            <p:strVal val="#ppt_x"/>
                                          </p:val>
                                        </p:tav>
                                        <p:tav tm="100000">
                                          <p:val>
                                            <p:strVal val="#ppt_x"/>
                                          </p:val>
                                        </p:tav>
                                      </p:tavLst>
                                    </p:anim>
                                    <p:anim calcmode="lin" valueType="num">
                                      <p:cBhvr additive="base">
                                        <p:cTn id="8" dur="12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3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2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heel(1)">
                                      <p:cBhvr>
                                        <p:cTn id="5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2FEDB84-263C-4C72-914C-1F3E19038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018" y="1483388"/>
            <a:ext cx="2112918" cy="2988372"/>
          </a:xfrm>
          <a:prstGeom prst="rect">
            <a:avLst/>
          </a:prstGeom>
        </p:spPr>
      </p:pic>
      <p:pic>
        <p:nvPicPr>
          <p:cNvPr id="7" name="Picture 6">
            <a:extLst>
              <a:ext uri="{FF2B5EF4-FFF2-40B4-BE49-F238E27FC236}">
                <a16:creationId xmlns="" xmlns:a16="http://schemas.microsoft.com/office/drawing/2014/main" id="{BF5AE259-903F-4245-B6A5-59C43DB34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01120" y="1824929"/>
            <a:ext cx="3027958" cy="2270968"/>
          </a:xfrm>
          <a:prstGeom prst="rect">
            <a:avLst/>
          </a:prstGeom>
        </p:spPr>
      </p:pic>
      <p:sp>
        <p:nvSpPr>
          <p:cNvPr id="10" name="TextBox 9">
            <a:extLst>
              <a:ext uri="{FF2B5EF4-FFF2-40B4-BE49-F238E27FC236}">
                <a16:creationId xmlns="" xmlns:a16="http://schemas.microsoft.com/office/drawing/2014/main" id="{EFAB6324-5502-4E2C-BE0A-16B68409C354}"/>
              </a:ext>
            </a:extLst>
          </p:cNvPr>
          <p:cNvSpPr txBox="1"/>
          <p:nvPr/>
        </p:nvSpPr>
        <p:spPr>
          <a:xfrm>
            <a:off x="0" y="288140"/>
            <a:ext cx="12192000" cy="707886"/>
          </a:xfrm>
          <a:prstGeom prst="rect">
            <a:avLst/>
          </a:prstGeom>
          <a:noFill/>
        </p:spPr>
        <p:txBody>
          <a:bodyPr wrap="square" rtlCol="0">
            <a:spAutoFit/>
          </a:bodyPr>
          <a:lstStyle/>
          <a:p>
            <a:r>
              <a:rPr lang="en-US" sz="4000" dirty="0" smtClean="0"/>
              <a:t>CLIMATE FIRE SUPPRESSION TANK FEATURES:</a:t>
            </a:r>
            <a:endParaRPr lang="en-US" sz="4000" dirty="0"/>
          </a:p>
        </p:txBody>
      </p:sp>
      <p:sp>
        <p:nvSpPr>
          <p:cNvPr id="11" name="TextBox 10">
            <a:extLst>
              <a:ext uri="{FF2B5EF4-FFF2-40B4-BE49-F238E27FC236}">
                <a16:creationId xmlns="" xmlns:a16="http://schemas.microsoft.com/office/drawing/2014/main" id="{6264B4BB-3940-4ED6-B5CE-38B2E20663A3}"/>
              </a:ext>
            </a:extLst>
          </p:cNvPr>
          <p:cNvSpPr txBox="1"/>
          <p:nvPr/>
        </p:nvSpPr>
        <p:spPr>
          <a:xfrm>
            <a:off x="418442" y="4484110"/>
            <a:ext cx="2239012" cy="369332"/>
          </a:xfrm>
          <a:prstGeom prst="rect">
            <a:avLst/>
          </a:prstGeom>
          <a:noFill/>
        </p:spPr>
        <p:txBody>
          <a:bodyPr wrap="square" rtlCol="0">
            <a:spAutoFit/>
          </a:bodyPr>
          <a:lstStyle/>
          <a:p>
            <a:r>
              <a:rPr lang="en-US" dirty="0"/>
              <a:t>V</a:t>
            </a:r>
            <a:r>
              <a:rPr lang="en-US" dirty="0" smtClean="0"/>
              <a:t>ortex </a:t>
            </a:r>
            <a:r>
              <a:rPr lang="en-US" dirty="0"/>
              <a:t>I</a:t>
            </a:r>
            <a:r>
              <a:rPr lang="en-US" dirty="0" smtClean="0"/>
              <a:t>nhibitor</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074" y="3756492"/>
            <a:ext cx="2140946" cy="2998792"/>
          </a:xfrm>
          <a:prstGeom prst="rect">
            <a:avLst/>
          </a:prstGeom>
        </p:spPr>
      </p:pic>
      <p:sp>
        <p:nvSpPr>
          <p:cNvPr id="4" name="TextBox 3"/>
          <p:cNvSpPr txBox="1"/>
          <p:nvPr/>
        </p:nvSpPr>
        <p:spPr>
          <a:xfrm>
            <a:off x="4941368" y="4460835"/>
            <a:ext cx="2274982" cy="369332"/>
          </a:xfrm>
          <a:prstGeom prst="rect">
            <a:avLst/>
          </a:prstGeom>
          <a:noFill/>
        </p:spPr>
        <p:txBody>
          <a:bodyPr wrap="none" rtlCol="0">
            <a:spAutoFit/>
          </a:bodyPr>
          <a:lstStyle/>
          <a:p>
            <a:r>
              <a:rPr lang="en-US" dirty="0" smtClean="0"/>
              <a:t>Inlet Valves &amp; Float</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1001" y="1408350"/>
            <a:ext cx="2265353" cy="3020470"/>
          </a:xfrm>
          <a:prstGeom prst="rect">
            <a:avLst/>
          </a:prstGeom>
        </p:spPr>
      </p:pic>
      <p:pic>
        <p:nvPicPr>
          <p:cNvPr id="8" name="Picture 7" descr="Climate Insulation Layering before Lin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3900" y="3761021"/>
            <a:ext cx="2242695" cy="2990260"/>
          </a:xfrm>
          <a:prstGeom prst="rect">
            <a:avLst/>
          </a:prstGeom>
        </p:spPr>
      </p:pic>
      <p:sp>
        <p:nvSpPr>
          <p:cNvPr id="12" name="TextBox 11"/>
          <p:cNvSpPr txBox="1"/>
          <p:nvPr/>
        </p:nvSpPr>
        <p:spPr>
          <a:xfrm>
            <a:off x="7364025" y="3404321"/>
            <a:ext cx="2314230" cy="369332"/>
          </a:xfrm>
          <a:prstGeom prst="rect">
            <a:avLst/>
          </a:prstGeom>
          <a:noFill/>
        </p:spPr>
        <p:txBody>
          <a:bodyPr wrap="none" rtlCol="0">
            <a:spAutoFit/>
          </a:bodyPr>
          <a:lstStyle/>
          <a:p>
            <a:r>
              <a:rPr lang="en-US" dirty="0" smtClean="0"/>
              <a:t>Insulation Package</a:t>
            </a:r>
            <a:endParaRPr lang="en-US" dirty="0"/>
          </a:p>
        </p:txBody>
      </p:sp>
      <p:sp>
        <p:nvSpPr>
          <p:cNvPr id="13" name="TextBox 12"/>
          <p:cNvSpPr txBox="1"/>
          <p:nvPr/>
        </p:nvSpPr>
        <p:spPr>
          <a:xfrm>
            <a:off x="9829374" y="4418147"/>
            <a:ext cx="2144036" cy="369332"/>
          </a:xfrm>
          <a:prstGeom prst="rect">
            <a:avLst/>
          </a:prstGeom>
          <a:noFill/>
        </p:spPr>
        <p:txBody>
          <a:bodyPr wrap="none" rtlCol="0">
            <a:spAutoFit/>
          </a:bodyPr>
          <a:lstStyle/>
          <a:p>
            <a:r>
              <a:rPr lang="en-US" dirty="0" smtClean="0"/>
              <a:t>Immersion Heater</a:t>
            </a:r>
            <a:endParaRPr lang="en-US" dirty="0"/>
          </a:p>
        </p:txBody>
      </p:sp>
    </p:spTree>
    <p:extLst>
      <p:ext uri="{BB962C8B-B14F-4D97-AF65-F5344CB8AC3E}">
        <p14:creationId xmlns:p14="http://schemas.microsoft.com/office/powerpoint/2010/main" val="125838895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9F61BD50-43C2-46FF-B5A4-B86484C449CB}"/>
              </a:ext>
            </a:extLst>
          </p:cNvPr>
          <p:cNvPicPr>
            <a:picLocks noGrp="1" noChangeAspect="1"/>
          </p:cNvPicPr>
          <p:nvPr>
            <p:ph idx="1"/>
          </p:nvPr>
        </p:nvPicPr>
        <p:blipFill>
          <a:blip r:embed="rId2"/>
          <a:stretch>
            <a:fillRect/>
          </a:stretch>
        </p:blipFill>
        <p:spPr>
          <a:xfrm>
            <a:off x="8894617" y="3997658"/>
            <a:ext cx="2358737" cy="2277391"/>
          </a:xfrm>
        </p:spPr>
      </p:pic>
      <p:sp>
        <p:nvSpPr>
          <p:cNvPr id="6" name="TextBox 5">
            <a:extLst>
              <a:ext uri="{FF2B5EF4-FFF2-40B4-BE49-F238E27FC236}">
                <a16:creationId xmlns="" xmlns:a16="http://schemas.microsoft.com/office/drawing/2014/main" id="{66330A3B-0F7D-4E0A-A5D6-6EECD493751C}"/>
              </a:ext>
            </a:extLst>
          </p:cNvPr>
          <p:cNvSpPr txBox="1"/>
          <p:nvPr/>
        </p:nvSpPr>
        <p:spPr>
          <a:xfrm>
            <a:off x="7802731" y="3615786"/>
            <a:ext cx="4177987" cy="369332"/>
          </a:xfrm>
          <a:prstGeom prst="rect">
            <a:avLst/>
          </a:prstGeom>
          <a:noFill/>
        </p:spPr>
        <p:txBody>
          <a:bodyPr wrap="square" rtlCol="0">
            <a:spAutoFit/>
          </a:bodyPr>
          <a:lstStyle/>
          <a:p>
            <a:r>
              <a:rPr lang="en-US" dirty="0"/>
              <a:t>Exterior Powder Coat C</a:t>
            </a:r>
            <a:r>
              <a:rPr lang="en-US" dirty="0" smtClean="0"/>
              <a:t>olor </a:t>
            </a:r>
            <a:r>
              <a:rPr lang="en-US" dirty="0"/>
              <a:t>O</a:t>
            </a:r>
            <a:r>
              <a:rPr lang="en-US" dirty="0" smtClean="0"/>
              <a:t>ptions</a:t>
            </a:r>
            <a:endParaRPr lang="en-US" dirty="0"/>
          </a:p>
        </p:txBody>
      </p:sp>
      <p:sp>
        <p:nvSpPr>
          <p:cNvPr id="7" name="TextBox 6">
            <a:extLst>
              <a:ext uri="{FF2B5EF4-FFF2-40B4-BE49-F238E27FC236}">
                <a16:creationId xmlns="" xmlns:a16="http://schemas.microsoft.com/office/drawing/2014/main" id="{9F40176B-91CF-40CA-BCCA-DB6B26B75A8A}"/>
              </a:ext>
            </a:extLst>
          </p:cNvPr>
          <p:cNvSpPr txBox="1"/>
          <p:nvPr/>
        </p:nvSpPr>
        <p:spPr>
          <a:xfrm flipH="1">
            <a:off x="5496339" y="6275049"/>
            <a:ext cx="5995314" cy="369332"/>
          </a:xfrm>
          <a:prstGeom prst="rect">
            <a:avLst/>
          </a:prstGeom>
          <a:noFill/>
        </p:spPr>
        <p:txBody>
          <a:bodyPr wrap="square" rtlCol="0">
            <a:spAutoFit/>
          </a:bodyPr>
          <a:lstStyle/>
          <a:p>
            <a:pPr algn="r"/>
            <a:r>
              <a:rPr lang="en-US" dirty="0"/>
              <a:t>What colors can I choose for the tank exterior?</a:t>
            </a:r>
          </a:p>
        </p:txBody>
      </p:sp>
      <p:pic>
        <p:nvPicPr>
          <p:cNvPr id="3" name="Picture 2" descr="unnamed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26" y="1492911"/>
            <a:ext cx="1863520" cy="213551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61" y="3831730"/>
            <a:ext cx="1870512" cy="2240556"/>
          </a:xfrm>
          <a:prstGeom prst="rect">
            <a:avLst/>
          </a:prstGeom>
        </p:spPr>
      </p:pic>
      <p:pic>
        <p:nvPicPr>
          <p:cNvPr id="9" name="Picture 8" descr="IMG_08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968" y="3820523"/>
            <a:ext cx="1688821" cy="2251761"/>
          </a:xfrm>
          <a:prstGeom prst="rect">
            <a:avLst/>
          </a:prstGeom>
        </p:spPr>
      </p:pic>
      <p:sp>
        <p:nvSpPr>
          <p:cNvPr id="10" name="TextBox 9"/>
          <p:cNvSpPr txBox="1"/>
          <p:nvPr/>
        </p:nvSpPr>
        <p:spPr>
          <a:xfrm>
            <a:off x="683040" y="1195247"/>
            <a:ext cx="3034680" cy="369332"/>
          </a:xfrm>
          <a:prstGeom prst="rect">
            <a:avLst/>
          </a:prstGeom>
          <a:noFill/>
        </p:spPr>
        <p:txBody>
          <a:bodyPr wrap="none" rtlCol="0">
            <a:spAutoFit/>
          </a:bodyPr>
          <a:lstStyle/>
          <a:p>
            <a:r>
              <a:rPr lang="en-US" dirty="0" smtClean="0"/>
              <a:t>Climate Weathered Finish</a:t>
            </a:r>
            <a:endParaRPr lang="en-US" dirty="0"/>
          </a:p>
        </p:txBody>
      </p:sp>
      <p:sp>
        <p:nvSpPr>
          <p:cNvPr id="11" name="TextBox 10"/>
          <p:cNvSpPr txBox="1"/>
          <p:nvPr/>
        </p:nvSpPr>
        <p:spPr>
          <a:xfrm>
            <a:off x="277485" y="5986910"/>
            <a:ext cx="1935972" cy="369332"/>
          </a:xfrm>
          <a:prstGeom prst="rect">
            <a:avLst/>
          </a:prstGeom>
          <a:noFill/>
        </p:spPr>
        <p:txBody>
          <a:bodyPr wrap="none" rtlCol="0">
            <a:spAutoFit/>
          </a:bodyPr>
          <a:lstStyle/>
          <a:p>
            <a:r>
              <a:rPr lang="en-US" dirty="0" smtClean="0"/>
              <a:t>Wood Cladded</a:t>
            </a:r>
            <a:endParaRPr lang="en-US" dirty="0"/>
          </a:p>
        </p:txBody>
      </p:sp>
      <p:sp>
        <p:nvSpPr>
          <p:cNvPr id="12" name="TextBox 11"/>
          <p:cNvSpPr txBox="1"/>
          <p:nvPr/>
        </p:nvSpPr>
        <p:spPr>
          <a:xfrm>
            <a:off x="2091810" y="5997582"/>
            <a:ext cx="2379603" cy="646331"/>
          </a:xfrm>
          <a:prstGeom prst="rect">
            <a:avLst/>
          </a:prstGeom>
          <a:noFill/>
        </p:spPr>
        <p:txBody>
          <a:bodyPr wrap="none" rtlCol="0">
            <a:spAutoFit/>
          </a:bodyPr>
          <a:lstStyle/>
          <a:p>
            <a:pPr algn="ctr"/>
            <a:r>
              <a:rPr lang="en-US" dirty="0" smtClean="0"/>
              <a:t>Glass Fused to Steel </a:t>
            </a:r>
          </a:p>
          <a:p>
            <a:pPr algn="ctr"/>
            <a:r>
              <a:rPr lang="en-US" dirty="0" smtClean="0"/>
              <a:t>or Epoxy Finished</a:t>
            </a:r>
            <a:endParaRPr lang="en-US" dirty="0"/>
          </a:p>
        </p:txBody>
      </p:sp>
      <p:sp>
        <p:nvSpPr>
          <p:cNvPr id="13" name="TextBox 12"/>
          <p:cNvSpPr txBox="1"/>
          <p:nvPr/>
        </p:nvSpPr>
        <p:spPr>
          <a:xfrm>
            <a:off x="0" y="277468"/>
            <a:ext cx="10076697" cy="707886"/>
          </a:xfrm>
          <a:prstGeom prst="rect">
            <a:avLst/>
          </a:prstGeom>
          <a:noFill/>
        </p:spPr>
        <p:txBody>
          <a:bodyPr wrap="none" rtlCol="0">
            <a:spAutoFit/>
          </a:bodyPr>
          <a:lstStyle/>
          <a:p>
            <a:r>
              <a:rPr lang="en-US" sz="4000" dirty="0" smtClean="0"/>
              <a:t>CLIMATE TANK COATINGS AND COLORS:</a:t>
            </a:r>
            <a:endParaRPr lang="en-US" sz="4000" dirty="0"/>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2924" y="1411005"/>
            <a:ext cx="1724491" cy="222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http://www.climateincorp.com/wp-content/uploads/2017/03/Galvanized-Tank-Smooth-Manway-1-308x20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9245" y="1549040"/>
            <a:ext cx="3143486" cy="212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limateincorp.com/wp-content/uploads/2015/03/IMG_7936-964x53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6604" y="3906434"/>
            <a:ext cx="3808768" cy="216585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0380" y="1540465"/>
            <a:ext cx="2040401" cy="204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842249"/>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600" fill="hold"/>
                                        <p:tgtEl>
                                          <p:spTgt spid="7"/>
                                        </p:tgtEl>
                                        <p:attrNameLst>
                                          <p:attrName>ppt_x</p:attrName>
                                        </p:attrNameLst>
                                      </p:cBhvr>
                                      <p:tavLst>
                                        <p:tav tm="0">
                                          <p:val>
                                            <p:strVal val="1+#ppt_w/2"/>
                                          </p:val>
                                        </p:tav>
                                        <p:tav tm="100000">
                                          <p:val>
                                            <p:strVal val="#ppt_x"/>
                                          </p:val>
                                        </p:tav>
                                      </p:tavLst>
                                    </p:anim>
                                    <p:anim calcmode="lin" valueType="num">
                                      <p:cBhvr additive="base">
                                        <p:cTn id="8" dur="16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900"/>
                                        <p:tgtEl>
                                          <p:spTgt spid="6"/>
                                        </p:tgtEl>
                                      </p:cBhvr>
                                    </p:animEffect>
                                    <p:anim calcmode="lin" valueType="num">
                                      <p:cBhvr>
                                        <p:cTn id="14" dur="900" fill="hold"/>
                                        <p:tgtEl>
                                          <p:spTgt spid="6"/>
                                        </p:tgtEl>
                                        <p:attrNameLst>
                                          <p:attrName>ppt_x</p:attrName>
                                        </p:attrNameLst>
                                      </p:cBhvr>
                                      <p:tavLst>
                                        <p:tav tm="0">
                                          <p:val>
                                            <p:strVal val="#ppt_x"/>
                                          </p:val>
                                        </p:tav>
                                        <p:tav tm="100000">
                                          <p:val>
                                            <p:strVal val="#ppt_x"/>
                                          </p:val>
                                        </p:tav>
                                      </p:tavLst>
                                    </p:anim>
                                    <p:anim calcmode="lin" valueType="num">
                                      <p:cBhvr>
                                        <p:cTn id="15" dur="9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8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p:tgtEl>
                                          <p:spTgt spid="5"/>
                                        </p:tgtEl>
                                      </p:cBhvr>
                                    </p:animEffect>
                                    <p:anim calcmode="lin" valueType="num">
                                      <p:cBhvr>
                                        <p:cTn id="21" dur="800" fill="hold"/>
                                        <p:tgtEl>
                                          <p:spTgt spid="5"/>
                                        </p:tgtEl>
                                        <p:attrNameLst>
                                          <p:attrName>ppt_x</p:attrName>
                                        </p:attrNameLst>
                                      </p:cBhvr>
                                      <p:tavLst>
                                        <p:tav tm="0">
                                          <p:val>
                                            <p:strVal val="#ppt_x"/>
                                          </p:val>
                                        </p:tav>
                                        <p:tav tm="100000">
                                          <p:val>
                                            <p:strVal val="#ppt_x"/>
                                          </p:val>
                                        </p:tav>
                                      </p:tavLst>
                                    </p:anim>
                                    <p:anim calcmode="lin" valueType="num">
                                      <p:cBhvr>
                                        <p:cTn id="22" dur="8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2B2A868B-6BC2-4B3E-98B9-1258F41035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Vapor Trail</Template>
  <TotalTime>3128</TotalTime>
  <Words>733</Words>
  <Application>Microsoft Office PowerPoint</Application>
  <PresentationFormat>Custom</PresentationFormat>
  <Paragraphs>115</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Vapor Trail</vt:lpstr>
      <vt:lpstr>Fire Protection </vt:lpstr>
      <vt:lpstr>Why own a fire suppression tank system?</vt:lpstr>
      <vt:lpstr>Introducing: Climate, Incorporated Engineered Solutions:</vt:lpstr>
      <vt:lpstr>Leading the way globally:</vt:lpstr>
      <vt:lpstr>About Climate:</vt:lpstr>
      <vt:lpstr>NFPA &amp; awwa Standards: </vt:lpstr>
      <vt:lpstr>Climate fire suppression tank features: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Fire Protection</dc:title>
  <dc:creator>Rob Cifizzari</dc:creator>
  <cp:lastModifiedBy>Matt</cp:lastModifiedBy>
  <cp:revision>42</cp:revision>
  <dcterms:created xsi:type="dcterms:W3CDTF">2019-04-26T17:51:13Z</dcterms:created>
  <dcterms:modified xsi:type="dcterms:W3CDTF">2019-05-08T17:09:31Z</dcterms:modified>
</cp:coreProperties>
</file>