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8" r:id="rId2"/>
    <p:sldId id="276" r:id="rId3"/>
    <p:sldId id="279" r:id="rId4"/>
    <p:sldId id="285" r:id="rId5"/>
    <p:sldId id="282" r:id="rId6"/>
    <p:sldId id="286" r:id="rId7"/>
    <p:sldId id="281" r:id="rId8"/>
    <p:sldId id="287" r:id="rId9"/>
    <p:sldId id="288" r:id="rId10"/>
    <p:sldId id="290" r:id="rId11"/>
    <p:sldId id="280" r:id="rId12"/>
    <p:sldId id="289" r:id="rId13"/>
    <p:sldId id="283" r:id="rId14"/>
    <p:sldId id="284"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40" autoAdjust="0"/>
    <p:restoredTop sz="88216" autoAdjust="0"/>
  </p:normalViewPr>
  <p:slideViewPr>
    <p:cSldViewPr>
      <p:cViewPr>
        <p:scale>
          <a:sx n="83" d="100"/>
          <a:sy n="83" d="100"/>
        </p:scale>
        <p:origin x="-1301"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C00F8-CA7E-426C-99FD-9F00D5B7A966}" type="datetimeFigureOut">
              <a:rPr lang="en-US" smtClean="0"/>
              <a:t>5/12/2016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6FE7E-8FD3-4F52-8636-19EEACF576DE}" type="slidenum">
              <a:rPr lang="en-US" smtClean="0"/>
              <a:t>‹#›</a:t>
            </a:fld>
            <a:endParaRPr lang="en-US"/>
          </a:p>
        </p:txBody>
      </p:sp>
    </p:spTree>
    <p:extLst>
      <p:ext uri="{BB962C8B-B14F-4D97-AF65-F5344CB8AC3E}">
        <p14:creationId xmlns:p14="http://schemas.microsoft.com/office/powerpoint/2010/main" val="1693626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ML – lightly corrugated, ribbed,</a:t>
            </a:r>
            <a:r>
              <a:rPr lang="en-US" baseline="0" dirty="0" smtClean="0"/>
              <a:t> Mesa profile</a:t>
            </a:r>
          </a:p>
          <a:p>
            <a:r>
              <a:rPr lang="en-US" baseline="0" dirty="0" smtClean="0"/>
              <a:t>SL – fluted, most dramatic profile (resembles reversed-rolled U-panel)</a:t>
            </a:r>
          </a:p>
          <a:p>
            <a:r>
              <a:rPr lang="en-US" baseline="0" dirty="0" smtClean="0"/>
              <a:t>WL – striated, very small corrugated profile</a:t>
            </a:r>
          </a:p>
          <a:p>
            <a:r>
              <a:rPr lang="en-US" baseline="0" dirty="0" smtClean="0"/>
              <a:t>VL – Micro-beads or pencil ribs</a:t>
            </a:r>
            <a:endParaRPr lang="en-US" dirty="0"/>
          </a:p>
        </p:txBody>
      </p:sp>
      <p:sp>
        <p:nvSpPr>
          <p:cNvPr id="4" name="Slide Number Placeholder 3"/>
          <p:cNvSpPr>
            <a:spLocks noGrp="1"/>
          </p:cNvSpPr>
          <p:nvPr>
            <p:ph type="sldNum" sz="quarter" idx="10"/>
          </p:nvPr>
        </p:nvSpPr>
        <p:spPr/>
        <p:txBody>
          <a:bodyPr/>
          <a:lstStyle/>
          <a:p>
            <a:fld id="{4876FE7E-8FD3-4F52-8636-19EEACF576DE}" type="slidenum">
              <a:rPr lang="en-US" smtClean="0"/>
              <a:t>5</a:t>
            </a:fld>
            <a:endParaRPr lang="en-US"/>
          </a:p>
        </p:txBody>
      </p:sp>
    </p:spTree>
    <p:extLst>
      <p:ext uri="{BB962C8B-B14F-4D97-AF65-F5344CB8AC3E}">
        <p14:creationId xmlns:p14="http://schemas.microsoft.com/office/powerpoint/2010/main" val="93604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 flat, heavy embossed</a:t>
            </a:r>
          </a:p>
          <a:p>
            <a:r>
              <a:rPr lang="en-US" dirty="0" smtClean="0"/>
              <a:t>ST –</a:t>
            </a:r>
            <a:r>
              <a:rPr lang="en-US" baseline="0" dirty="0" smtClean="0"/>
              <a:t> flat, embossed</a:t>
            </a:r>
          </a:p>
          <a:p>
            <a:r>
              <a:rPr lang="en-US" baseline="0" dirty="0" smtClean="0"/>
              <a:t>IN – flat, smooth</a:t>
            </a:r>
          </a:p>
          <a:p>
            <a:r>
              <a:rPr lang="en-US" baseline="0" dirty="0" smtClean="0"/>
              <a:t>RL – standing seam, lightly corrugated, ribbed, Mesa profile </a:t>
            </a:r>
          </a:p>
          <a:p>
            <a:r>
              <a:rPr lang="en-US" baseline="0" dirty="0" err="1" smtClean="0"/>
              <a:t>Isoleren</a:t>
            </a:r>
            <a:r>
              <a:rPr lang="en-US" baseline="0" dirty="0" smtClean="0"/>
              <a:t> Fire Rated – Available in MF, VF, SF profiles</a:t>
            </a:r>
            <a:endParaRPr lang="en-US" dirty="0"/>
          </a:p>
        </p:txBody>
      </p:sp>
      <p:sp>
        <p:nvSpPr>
          <p:cNvPr id="4" name="Slide Number Placeholder 3"/>
          <p:cNvSpPr>
            <a:spLocks noGrp="1"/>
          </p:cNvSpPr>
          <p:nvPr>
            <p:ph type="sldNum" sz="quarter" idx="10"/>
          </p:nvPr>
        </p:nvSpPr>
        <p:spPr/>
        <p:txBody>
          <a:bodyPr/>
          <a:lstStyle/>
          <a:p>
            <a:fld id="{4876FE7E-8FD3-4F52-8636-19EEACF576DE}" type="slidenum">
              <a:rPr lang="en-US" smtClean="0"/>
              <a:t>6</a:t>
            </a:fld>
            <a:endParaRPr lang="en-US"/>
          </a:p>
        </p:txBody>
      </p:sp>
    </p:spTree>
    <p:extLst>
      <p:ext uri="{BB962C8B-B14F-4D97-AF65-F5344CB8AC3E}">
        <p14:creationId xmlns:p14="http://schemas.microsoft.com/office/powerpoint/2010/main" val="3960694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BCDF4-83D8-4636-BDD4-0E2ADA3101C6}" type="datetimeFigureOut">
              <a:rPr lang="en-US" smtClean="0"/>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1FF4F-F125-4E6B-AD8E-71BBE607A198}" type="slidenum">
              <a:rPr lang="en-US" smtClean="0"/>
              <a:t>‹#›</a:t>
            </a:fld>
            <a:endParaRPr lang="en-US" dirty="0"/>
          </a:p>
        </p:txBody>
      </p:sp>
      <p:grpSp>
        <p:nvGrpSpPr>
          <p:cNvPr id="8" name="Group 7"/>
          <p:cNvGrpSpPr/>
          <p:nvPr userDrawn="1"/>
        </p:nvGrpSpPr>
        <p:grpSpPr>
          <a:xfrm>
            <a:off x="1600200" y="28903"/>
            <a:ext cx="5257800" cy="1052311"/>
            <a:chOff x="2667000" y="360485"/>
            <a:chExt cx="5257800" cy="1052311"/>
          </a:xfrm>
        </p:grpSpPr>
        <p:sp>
          <p:nvSpPr>
            <p:cNvPr id="9" name="TextBox 10"/>
            <p:cNvSpPr txBox="1"/>
            <p:nvPr userDrawn="1"/>
          </p:nvSpPr>
          <p:spPr>
            <a:xfrm>
              <a:off x="3276600" y="1043464"/>
              <a:ext cx="46482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rgbClr val="92D050"/>
                  </a:solidFill>
                  <a:effectLst>
                    <a:glow rad="419100">
                      <a:schemeClr val="bg1">
                        <a:alpha val="46000"/>
                      </a:schemeClr>
                    </a:glow>
                  </a:effectLst>
                  <a:latin typeface="Arial" panose="020B0604020202020204" pitchFamily="34" charset="0"/>
                  <a:cs typeface="Arial" panose="020B0604020202020204" pitchFamily="34" charset="0"/>
                </a:rPr>
                <a:t>Sustainable Building Envelope Technology</a:t>
              </a:r>
              <a:endParaRPr lang="en-US" dirty="0">
                <a:solidFill>
                  <a:srgbClr val="92D050"/>
                </a:solidFill>
                <a:effectLst>
                  <a:glow rad="419100">
                    <a:schemeClr val="bg1">
                      <a:alpha val="46000"/>
                    </a:schemeClr>
                  </a:glow>
                </a:effectLst>
                <a:latin typeface="Arial" panose="020B0604020202020204" pitchFamily="34" charset="0"/>
                <a:cs typeface="Arial" panose="020B0604020202020204" pitchFamily="34" charset="0"/>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t="20870" b="35351"/>
            <a:stretch/>
          </p:blipFill>
          <p:spPr>
            <a:xfrm>
              <a:off x="2667000" y="360485"/>
              <a:ext cx="5181600" cy="756138"/>
            </a:xfrm>
            <a:prstGeom prst="rect">
              <a:avLst/>
            </a:prstGeom>
          </p:spPr>
        </p:pic>
      </p:gr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9302"/>
            <a:ext cx="9144000" cy="6887302"/>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905000"/>
            <a:ext cx="9144000" cy="3048000"/>
          </a:xfrm>
          <a:prstGeom prst="rect">
            <a:avLst/>
          </a:prstGeom>
        </p:spPr>
      </p:pic>
      <p:sp>
        <p:nvSpPr>
          <p:cNvPr id="12" name="TextBox 13"/>
          <p:cNvSpPr txBox="1"/>
          <p:nvPr userDrawn="1"/>
        </p:nvSpPr>
        <p:spPr>
          <a:xfrm>
            <a:off x="2396359" y="3962400"/>
            <a:ext cx="6781800" cy="584775"/>
          </a:xfrm>
          <a:prstGeom prst="rect">
            <a:avLst/>
          </a:prstGeom>
          <a:solidFill>
            <a:srgbClr val="EAEAEA"/>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accent1">
                    <a:lumMod val="50000"/>
                  </a:schemeClr>
                </a:solidFill>
                <a:latin typeface="Helvetica" pitchFamily="34" charset="0"/>
                <a:cs typeface="Arial" panose="020B0604020202020204" pitchFamily="34" charset="0"/>
              </a:rPr>
              <a:t>The difference is in the details.</a:t>
            </a:r>
            <a:endParaRPr lang="en-US" sz="3200" dirty="0">
              <a:solidFill>
                <a:schemeClr val="accent1">
                  <a:lumMod val="50000"/>
                </a:schemeClr>
              </a:solidFill>
              <a:latin typeface="Helvetica" pitchFamily="34" charset="0"/>
              <a:cs typeface="Arial" panose="020B0604020202020204" pitchFamily="34" charset="0"/>
            </a:endParaRPr>
          </a:p>
        </p:txBody>
      </p:sp>
    </p:spTree>
    <p:extLst>
      <p:ext uri="{BB962C8B-B14F-4D97-AF65-F5344CB8AC3E}">
        <p14:creationId xmlns:p14="http://schemas.microsoft.com/office/powerpoint/2010/main" val="322902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extBox 1"/>
          <p:cNvSpPr txBox="1"/>
          <p:nvPr userDrawn="1"/>
        </p:nvSpPr>
        <p:spPr>
          <a:xfrm>
            <a:off x="1981200" y="2590800"/>
            <a:ext cx="184731" cy="769441"/>
          </a:xfrm>
          <a:prstGeom prst="rect">
            <a:avLst/>
          </a:prstGeom>
          <a:noFill/>
        </p:spPr>
        <p:txBody>
          <a:bodyPr wrap="none" rtlCol="0">
            <a:spAutoFit/>
          </a:bodyPr>
          <a:lstStyle/>
          <a:p>
            <a:endParaRPr lang="en-US" sz="4400" dirty="0">
              <a:latin typeface="Helvetica" panose="020B0604020202020204" pitchFamily="34" charset="0"/>
              <a:cs typeface="Helvetica" panose="020B0604020202020204"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884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1544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BCDF4-83D8-4636-BDD4-0E2ADA3101C6}" type="datetimeFigureOut">
              <a:rPr lang="en-US" smtClean="0"/>
              <a:t>5/12/2016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1FF4F-F125-4E6B-AD8E-71BBE607A198}" type="slidenum">
              <a:rPr lang="en-US" smtClean="0"/>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98533"/>
          </a:xfrm>
          <a:prstGeom prst="rect">
            <a:avLst/>
          </a:prstGeom>
        </p:spPr>
      </p:pic>
    </p:spTree>
    <p:extLst>
      <p:ext uri="{BB962C8B-B14F-4D97-AF65-F5344CB8AC3E}">
        <p14:creationId xmlns:p14="http://schemas.microsoft.com/office/powerpoint/2010/main" val="384774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userDrawn="1"/>
        </p:nvSpPr>
        <p:spPr>
          <a:xfrm>
            <a:off x="2819400" y="1143000"/>
            <a:ext cx="6324600" cy="8382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smtClean="0">
                <a:solidFill>
                  <a:schemeClr val="accent1">
                    <a:lumMod val="50000"/>
                  </a:schemeClr>
                </a:solidFill>
                <a:latin typeface="Helvetica" panose="020B0604020202020204" pitchFamily="34" charset="0"/>
                <a:cs typeface="Helvetica" panose="020B0604020202020204" pitchFamily="34" charset="0"/>
              </a:rPr>
              <a:t>What does it mean?</a:t>
            </a:r>
            <a:endParaRPr lang="en-US" sz="3200" dirty="0">
              <a:solidFill>
                <a:schemeClr val="accent1">
                  <a:lumMod val="50000"/>
                </a:schemeClr>
              </a:solidFill>
              <a:latin typeface="Helvetica" panose="020B0604020202020204" pitchFamily="34" charset="0"/>
              <a:cs typeface="Helvetica" panose="020B0604020202020204" pitchFamily="34" charset="0"/>
            </a:endParaRPr>
          </a:p>
        </p:txBody>
      </p:sp>
      <p:sp>
        <p:nvSpPr>
          <p:cNvPr id="10" name="Rectangle 9"/>
          <p:cNvSpPr/>
          <p:nvPr userDrawn="1"/>
        </p:nvSpPr>
        <p:spPr>
          <a:xfrm>
            <a:off x="0" y="2895600"/>
            <a:ext cx="9144000" cy="289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800" dirty="0" smtClean="0">
                <a:solidFill>
                  <a:schemeClr val="accent1">
                    <a:lumMod val="50000"/>
                  </a:schemeClr>
                </a:solidFill>
                <a:latin typeface="Helvetica" panose="020B0604020202020204" pitchFamily="34" charset="0"/>
                <a:cs typeface="Helvetica" panose="020B0604020202020204" pitchFamily="34" charset="0"/>
              </a:rPr>
              <a:t>Architect</a:t>
            </a:r>
          </a:p>
          <a:p>
            <a:r>
              <a:rPr lang="en-US" sz="2800" dirty="0" smtClean="0">
                <a:solidFill>
                  <a:schemeClr val="accent1">
                    <a:lumMod val="50000"/>
                  </a:schemeClr>
                </a:solidFill>
                <a:latin typeface="Helvetica" panose="020B0604020202020204" pitchFamily="34" charset="0"/>
                <a:cs typeface="Helvetica" panose="020B0604020202020204" pitchFamily="34" charset="0"/>
              </a:rPr>
              <a:t>Contractor</a:t>
            </a:r>
          </a:p>
          <a:p>
            <a:r>
              <a:rPr lang="en-US" sz="2800" dirty="0">
                <a:solidFill>
                  <a:schemeClr val="accent1">
                    <a:lumMod val="50000"/>
                  </a:schemeClr>
                </a:solidFill>
                <a:latin typeface="Helvetica" panose="020B0604020202020204" pitchFamily="34" charset="0"/>
                <a:cs typeface="Helvetica" panose="020B0604020202020204" pitchFamily="34" charset="0"/>
              </a:rPr>
              <a:t>	</a:t>
            </a:r>
            <a:r>
              <a:rPr lang="en-US" sz="2800" dirty="0" smtClean="0">
                <a:solidFill>
                  <a:schemeClr val="accent1">
                    <a:lumMod val="50000"/>
                  </a:schemeClr>
                </a:solidFill>
                <a:latin typeface="Helvetica" panose="020B0604020202020204" pitchFamily="34" charset="0"/>
                <a:cs typeface="Helvetica" panose="020B0604020202020204" pitchFamily="34" charset="0"/>
              </a:rPr>
              <a:t>General Contractor</a:t>
            </a:r>
          </a:p>
          <a:p>
            <a:r>
              <a:rPr lang="en-US" sz="2800" dirty="0">
                <a:solidFill>
                  <a:schemeClr val="accent1">
                    <a:lumMod val="50000"/>
                  </a:schemeClr>
                </a:solidFill>
                <a:latin typeface="Helvetica" panose="020B0604020202020204" pitchFamily="34" charset="0"/>
                <a:cs typeface="Helvetica" panose="020B0604020202020204" pitchFamily="34" charset="0"/>
              </a:rPr>
              <a:t>	</a:t>
            </a:r>
            <a:r>
              <a:rPr lang="en-US" sz="2800" dirty="0" smtClean="0">
                <a:solidFill>
                  <a:schemeClr val="accent1">
                    <a:lumMod val="50000"/>
                  </a:schemeClr>
                </a:solidFill>
                <a:latin typeface="Helvetica" panose="020B0604020202020204" pitchFamily="34" charset="0"/>
                <a:cs typeface="Helvetica" panose="020B0604020202020204" pitchFamily="34" charset="0"/>
              </a:rPr>
              <a:t>Sub Contractor</a:t>
            </a:r>
          </a:p>
          <a:p>
            <a:r>
              <a:rPr lang="en-US" sz="2800" dirty="0" smtClean="0">
                <a:solidFill>
                  <a:schemeClr val="accent1">
                    <a:lumMod val="50000"/>
                  </a:schemeClr>
                </a:solidFill>
                <a:latin typeface="Helvetica" panose="020B0604020202020204" pitchFamily="34" charset="0"/>
                <a:cs typeface="Helvetica" panose="020B0604020202020204" pitchFamily="34" charset="0"/>
              </a:rPr>
              <a:t>Building Owner</a:t>
            </a:r>
          </a:p>
          <a:p>
            <a:r>
              <a:rPr lang="en-US" sz="2800" dirty="0" smtClean="0">
                <a:solidFill>
                  <a:schemeClr val="accent1">
                    <a:lumMod val="50000"/>
                  </a:schemeClr>
                </a:solidFill>
                <a:latin typeface="Helvetica" panose="020B0604020202020204" pitchFamily="34" charset="0"/>
                <a:cs typeface="Helvetica" panose="020B0604020202020204" pitchFamily="34" charset="0"/>
              </a:rPr>
              <a:t>Distributor</a:t>
            </a:r>
            <a:endParaRPr lang="en-US" sz="2800" dirty="0">
              <a:solidFill>
                <a:schemeClr val="accent1">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2171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BCDF4-83D8-4636-BDD4-0E2ADA3101C6}" type="datetimeFigureOut">
              <a:rPr lang="en-US" smtClean="0"/>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81FF4F-F125-4E6B-AD8E-71BBE607A198}" type="slidenum">
              <a:rPr lang="en-US" smtClean="0"/>
              <a:t>‹#›</a:t>
            </a:fld>
            <a:endParaRPr lang="en-US" dirty="0"/>
          </a:p>
        </p:txBody>
      </p:sp>
    </p:spTree>
    <p:extLst>
      <p:ext uri="{BB962C8B-B14F-4D97-AF65-F5344CB8AC3E}">
        <p14:creationId xmlns:p14="http://schemas.microsoft.com/office/powerpoint/2010/main" val="3941956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BCDF4-83D8-4636-BDD4-0E2ADA3101C6}" type="datetimeFigureOut">
              <a:rPr lang="en-US" smtClean="0"/>
              <a:t>5/12/2016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81FF4F-F125-4E6B-AD8E-71BBE607A198}" type="slidenum">
              <a:rPr lang="en-US" smtClean="0"/>
              <a:t>‹#›</a:t>
            </a:fld>
            <a:endParaRPr lang="en-US" dirty="0"/>
          </a:p>
        </p:txBody>
      </p:sp>
    </p:spTree>
    <p:extLst>
      <p:ext uri="{BB962C8B-B14F-4D97-AF65-F5344CB8AC3E}">
        <p14:creationId xmlns:p14="http://schemas.microsoft.com/office/powerpoint/2010/main" val="4081144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BCDF4-83D8-4636-BDD4-0E2ADA3101C6}" type="datetimeFigureOut">
              <a:rPr lang="en-US" smtClean="0"/>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1FF4F-F125-4E6B-AD8E-71BBE607A198}" type="slidenum">
              <a:rPr lang="en-US" smtClean="0"/>
              <a:t>‹#›</a:t>
            </a:fld>
            <a:endParaRPr lang="en-US" dirty="0"/>
          </a:p>
        </p:txBody>
      </p:sp>
    </p:spTree>
    <p:extLst>
      <p:ext uri="{BB962C8B-B14F-4D97-AF65-F5344CB8AC3E}">
        <p14:creationId xmlns:p14="http://schemas.microsoft.com/office/powerpoint/2010/main" val="351977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BCDF4-83D8-4636-BDD4-0E2ADA3101C6}" type="datetimeFigureOut">
              <a:rPr lang="en-US" smtClean="0"/>
              <a:t>5/12/2016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1FF4F-F125-4E6B-AD8E-71BBE607A198}" type="slidenum">
              <a:rPr lang="en-US" smtClean="0"/>
              <a:t>‹#›</a:t>
            </a:fld>
            <a:endParaRPr lang="en-US" dirty="0"/>
          </a:p>
        </p:txBody>
      </p:sp>
    </p:spTree>
    <p:extLst>
      <p:ext uri="{BB962C8B-B14F-4D97-AF65-F5344CB8AC3E}">
        <p14:creationId xmlns:p14="http://schemas.microsoft.com/office/powerpoint/2010/main" val="391610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BCDF4-83D8-4636-BDD4-0E2ADA3101C6}" type="datetimeFigureOut">
              <a:rPr lang="en-US" smtClean="0"/>
              <a:t>5/12/2016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1FF4F-F125-4E6B-AD8E-71BBE607A198}" type="slidenum">
              <a:rPr lang="en-US" smtClean="0"/>
              <a:t>‹#›</a:t>
            </a:fld>
            <a:endParaRPr lang="en-US" dirty="0"/>
          </a:p>
        </p:txBody>
      </p:sp>
    </p:spTree>
    <p:extLst>
      <p:ext uri="{BB962C8B-B14F-4D97-AF65-F5344CB8AC3E}">
        <p14:creationId xmlns:p14="http://schemas.microsoft.com/office/powerpoint/2010/main" val="1781889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4" r:id="rId4"/>
    <p:sldLayoutId id="2147483652" r:id="rId5"/>
    <p:sldLayoutId id="2147483656" r:id="rId6"/>
    <p:sldLayoutId id="2147483657" r:id="rId7"/>
    <p:sldLayoutId id="2147483658" r:id="rId8"/>
    <p:sldLayoutId id="214748365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958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752600" y="76200"/>
            <a:ext cx="6858000" cy="8823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6000" dirty="0" smtClean="0">
                <a:solidFill>
                  <a:srgbClr val="002060"/>
                </a:solidFill>
                <a:latin typeface="Helvetica" panose="020B0604020202020204" pitchFamily="34" charset="0"/>
                <a:cs typeface="Helvetica" panose="020B0604020202020204" pitchFamily="34" charset="0"/>
              </a:rPr>
              <a:t>Installation</a:t>
            </a:r>
            <a:endParaRPr kumimoji="0" lang="en-US" sz="60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grpSp>
        <p:nvGrpSpPr>
          <p:cNvPr id="2" name="Group 1"/>
          <p:cNvGrpSpPr/>
          <p:nvPr/>
        </p:nvGrpSpPr>
        <p:grpSpPr>
          <a:xfrm>
            <a:off x="1655597" y="1219200"/>
            <a:ext cx="5939167" cy="5575788"/>
            <a:chOff x="3204833" y="1206012"/>
            <a:chExt cx="5939167" cy="5575788"/>
          </a:xfrm>
        </p:grpSpPr>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t="2337"/>
            <a:stretch/>
          </p:blipFill>
          <p:spPr>
            <a:xfrm>
              <a:off x="3810000" y="1206012"/>
              <a:ext cx="4724400" cy="5575788"/>
            </a:xfrm>
            <a:prstGeom prst="rect">
              <a:avLst/>
            </a:prstGeom>
          </p:spPr>
        </p:pic>
        <p:sp>
          <p:nvSpPr>
            <p:cNvPr id="24" name="TextBox 23"/>
            <p:cNvSpPr txBox="1"/>
            <p:nvPr/>
          </p:nvSpPr>
          <p:spPr>
            <a:xfrm>
              <a:off x="7232586" y="3505200"/>
              <a:ext cx="1911414" cy="461665"/>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Install clips and screws at all intermediate supports</a:t>
              </a:r>
              <a:endParaRPr lang="en-US" sz="1200" dirty="0">
                <a:latin typeface="Helvetica" panose="020B0604020202020204" pitchFamily="34" charset="0"/>
                <a:cs typeface="Helvetica" panose="020B0604020202020204" pitchFamily="34" charset="0"/>
              </a:endParaRPr>
            </a:p>
          </p:txBody>
        </p:sp>
        <p:sp>
          <p:nvSpPr>
            <p:cNvPr id="25" name="TextBox 24"/>
            <p:cNvSpPr txBox="1"/>
            <p:nvPr/>
          </p:nvSpPr>
          <p:spPr>
            <a:xfrm>
              <a:off x="7010399" y="1720650"/>
              <a:ext cx="1142999" cy="830997"/>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Secure top of panel with clips and screws</a:t>
              </a:r>
              <a:endParaRPr lang="en-US" sz="1200" dirty="0">
                <a:latin typeface="Helvetica" panose="020B0604020202020204" pitchFamily="34" charset="0"/>
                <a:cs typeface="Helvetica" panose="020B0604020202020204" pitchFamily="34" charset="0"/>
              </a:endParaRPr>
            </a:p>
          </p:txBody>
        </p:sp>
        <p:sp>
          <p:nvSpPr>
            <p:cNvPr id="26" name="TextBox 25"/>
            <p:cNvSpPr txBox="1"/>
            <p:nvPr/>
          </p:nvSpPr>
          <p:spPr>
            <a:xfrm>
              <a:off x="6987638" y="4784636"/>
              <a:ext cx="1142999" cy="461665"/>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Plumb panel with level</a:t>
              </a:r>
              <a:endParaRPr lang="en-US" sz="1200" dirty="0">
                <a:latin typeface="Helvetica" panose="020B0604020202020204" pitchFamily="34" charset="0"/>
                <a:cs typeface="Helvetica" panose="020B0604020202020204" pitchFamily="34" charset="0"/>
              </a:endParaRPr>
            </a:p>
          </p:txBody>
        </p:sp>
        <p:sp>
          <p:nvSpPr>
            <p:cNvPr id="27" name="TextBox 26"/>
            <p:cNvSpPr txBox="1"/>
            <p:nvPr/>
          </p:nvSpPr>
          <p:spPr>
            <a:xfrm>
              <a:off x="6364629" y="6242830"/>
              <a:ext cx="1945823" cy="461665"/>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Secure bottom of panel with clips and screws</a:t>
              </a:r>
              <a:endParaRPr lang="en-US" sz="1200" dirty="0">
                <a:latin typeface="Helvetica" panose="020B0604020202020204" pitchFamily="34" charset="0"/>
                <a:cs typeface="Helvetica" panose="020B0604020202020204" pitchFamily="34" charset="0"/>
              </a:endParaRPr>
            </a:p>
          </p:txBody>
        </p:sp>
        <p:sp>
          <p:nvSpPr>
            <p:cNvPr id="28" name="TextBox 27"/>
            <p:cNvSpPr txBox="1"/>
            <p:nvPr/>
          </p:nvSpPr>
          <p:spPr>
            <a:xfrm>
              <a:off x="3792187" y="2362200"/>
              <a:ext cx="1142999" cy="646331"/>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Align panel edge with corner line</a:t>
              </a:r>
              <a:endParaRPr lang="en-US" sz="1200" dirty="0">
                <a:latin typeface="Helvetica" panose="020B0604020202020204" pitchFamily="34" charset="0"/>
                <a:cs typeface="Helvetica" panose="020B0604020202020204" pitchFamily="34" charset="0"/>
              </a:endParaRPr>
            </a:p>
          </p:txBody>
        </p:sp>
        <p:sp>
          <p:nvSpPr>
            <p:cNvPr id="29" name="TextBox 28"/>
            <p:cNvSpPr txBox="1"/>
            <p:nvPr/>
          </p:nvSpPr>
          <p:spPr>
            <a:xfrm>
              <a:off x="3886200" y="3459033"/>
              <a:ext cx="1142999" cy="276999"/>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Corner panel</a:t>
              </a:r>
              <a:endParaRPr lang="en-US" sz="1200" dirty="0">
                <a:latin typeface="Helvetica" panose="020B0604020202020204" pitchFamily="34" charset="0"/>
                <a:cs typeface="Helvetica" panose="020B0604020202020204" pitchFamily="34" charset="0"/>
              </a:endParaRPr>
            </a:p>
          </p:txBody>
        </p:sp>
        <p:sp>
          <p:nvSpPr>
            <p:cNvPr id="30" name="TextBox 29"/>
            <p:cNvSpPr txBox="1"/>
            <p:nvPr/>
          </p:nvSpPr>
          <p:spPr>
            <a:xfrm>
              <a:off x="3204833" y="4100700"/>
              <a:ext cx="1730353" cy="646331"/>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Secure edge of panel with self-drilling screws</a:t>
              </a:r>
              <a:endParaRPr lang="en-US" sz="12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277742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752600" y="76200"/>
            <a:ext cx="6858000" cy="8823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6000" dirty="0" smtClean="0">
                <a:solidFill>
                  <a:srgbClr val="002060"/>
                </a:solidFill>
                <a:latin typeface="Helvetica" panose="020B0604020202020204" pitchFamily="34" charset="0"/>
                <a:cs typeface="Helvetica" panose="020B0604020202020204" pitchFamily="34" charset="0"/>
              </a:rPr>
              <a:t>Installation</a:t>
            </a:r>
            <a:endParaRPr kumimoji="0" lang="en-US" sz="60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grpSp>
        <p:nvGrpSpPr>
          <p:cNvPr id="46" name="Group 45"/>
          <p:cNvGrpSpPr/>
          <p:nvPr/>
        </p:nvGrpSpPr>
        <p:grpSpPr>
          <a:xfrm>
            <a:off x="152400" y="1208430"/>
            <a:ext cx="5848636" cy="2450596"/>
            <a:chOff x="0" y="1405602"/>
            <a:chExt cx="3852553" cy="1614231"/>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61" y="1405602"/>
              <a:ext cx="3745992" cy="1461092"/>
            </a:xfrm>
            <a:prstGeom prst="rect">
              <a:avLst/>
            </a:prstGeom>
          </p:spPr>
        </p:pic>
        <p:sp>
          <p:nvSpPr>
            <p:cNvPr id="31" name="TextBox 30"/>
            <p:cNvSpPr txBox="1"/>
            <p:nvPr/>
          </p:nvSpPr>
          <p:spPr>
            <a:xfrm>
              <a:off x="838198" y="1416466"/>
              <a:ext cx="1591549" cy="243283"/>
            </a:xfrm>
            <a:prstGeom prst="rect">
              <a:avLst/>
            </a:prstGeom>
            <a:solidFill>
              <a:schemeClr val="bg1"/>
            </a:solidFill>
          </p:spPr>
          <p:txBody>
            <a:bodyPr wrap="square" rtlCol="0">
              <a:spAutoFit/>
            </a:bodyPr>
            <a:lstStyle/>
            <a:p>
              <a:r>
                <a:rPr lang="en-US" u="sng" dirty="0" smtClean="0">
                  <a:latin typeface="Helvetica" panose="020B0604020202020204" pitchFamily="34" charset="0"/>
                  <a:cs typeface="Helvetica" panose="020B0604020202020204" pitchFamily="34" charset="0"/>
                </a:rPr>
                <a:t>SEALANT PIGTAIL</a:t>
              </a:r>
              <a:endParaRPr lang="en-US" u="sng" dirty="0">
                <a:latin typeface="Helvetica" panose="020B0604020202020204" pitchFamily="34" charset="0"/>
                <a:cs typeface="Helvetica" panose="020B0604020202020204" pitchFamily="34" charset="0"/>
              </a:endParaRPr>
            </a:p>
          </p:txBody>
        </p:sp>
        <p:sp>
          <p:nvSpPr>
            <p:cNvPr id="33" name="TextBox 32"/>
            <p:cNvSpPr txBox="1"/>
            <p:nvPr/>
          </p:nvSpPr>
          <p:spPr>
            <a:xfrm>
              <a:off x="2569651" y="1503095"/>
              <a:ext cx="1142999" cy="461665"/>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Eave/Rake framing</a:t>
              </a:r>
              <a:endParaRPr lang="en-US" sz="1200" dirty="0">
                <a:latin typeface="Helvetica" panose="020B0604020202020204" pitchFamily="34" charset="0"/>
                <a:cs typeface="Helvetica" panose="020B0604020202020204" pitchFamily="34" charset="0"/>
              </a:endParaRPr>
            </a:p>
          </p:txBody>
        </p:sp>
        <p:sp>
          <p:nvSpPr>
            <p:cNvPr id="34" name="TextBox 33"/>
            <p:cNvSpPr txBox="1"/>
            <p:nvPr/>
          </p:nvSpPr>
          <p:spPr>
            <a:xfrm>
              <a:off x="2244932" y="2004170"/>
              <a:ext cx="1565067" cy="1015663"/>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Marry non-skinning butyl caulk together at panel to eave/rake member form airtight seal</a:t>
              </a:r>
              <a:endParaRPr lang="en-US" sz="1200" dirty="0">
                <a:latin typeface="Helvetica" panose="020B0604020202020204" pitchFamily="34" charset="0"/>
                <a:cs typeface="Helvetica" panose="020B0604020202020204" pitchFamily="34" charset="0"/>
              </a:endParaRPr>
            </a:p>
          </p:txBody>
        </p:sp>
        <p:sp>
          <p:nvSpPr>
            <p:cNvPr id="35" name="TextBox 34"/>
            <p:cNvSpPr txBox="1"/>
            <p:nvPr/>
          </p:nvSpPr>
          <p:spPr>
            <a:xfrm>
              <a:off x="0" y="2362199"/>
              <a:ext cx="986017" cy="646331"/>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Non-skinning butyl caulk</a:t>
              </a:r>
              <a:endParaRPr lang="en-US" sz="1200" dirty="0">
                <a:latin typeface="Helvetica" panose="020B0604020202020204" pitchFamily="34" charset="0"/>
                <a:cs typeface="Helvetica" panose="020B0604020202020204" pitchFamily="34" charset="0"/>
              </a:endParaRPr>
            </a:p>
          </p:txBody>
        </p:sp>
        <p:sp>
          <p:nvSpPr>
            <p:cNvPr id="36" name="TextBox 35"/>
            <p:cNvSpPr txBox="1"/>
            <p:nvPr/>
          </p:nvSpPr>
          <p:spPr>
            <a:xfrm>
              <a:off x="124033" y="1696396"/>
              <a:ext cx="737951" cy="304103"/>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Insulated wall panel</a:t>
              </a:r>
              <a:endParaRPr lang="en-US" sz="1200" dirty="0">
                <a:latin typeface="Helvetica" panose="020B0604020202020204" pitchFamily="34" charset="0"/>
                <a:cs typeface="Helvetica" panose="020B0604020202020204" pitchFamily="34" charset="0"/>
              </a:endParaRPr>
            </a:p>
          </p:txBody>
        </p:sp>
      </p:grpSp>
      <p:grpSp>
        <p:nvGrpSpPr>
          <p:cNvPr id="47" name="Group 46"/>
          <p:cNvGrpSpPr/>
          <p:nvPr/>
        </p:nvGrpSpPr>
        <p:grpSpPr>
          <a:xfrm>
            <a:off x="3193576" y="3410292"/>
            <a:ext cx="5798025" cy="3315041"/>
            <a:chOff x="48055" y="4341858"/>
            <a:chExt cx="4016192" cy="2296272"/>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45" y="4341858"/>
              <a:ext cx="3232909" cy="2296272"/>
            </a:xfrm>
            <a:prstGeom prst="rect">
              <a:avLst/>
            </a:prstGeom>
          </p:spPr>
        </p:pic>
        <p:sp>
          <p:nvSpPr>
            <p:cNvPr id="32" name="TextBox 31"/>
            <p:cNvSpPr txBox="1"/>
            <p:nvPr/>
          </p:nvSpPr>
          <p:spPr>
            <a:xfrm>
              <a:off x="1003684" y="4394483"/>
              <a:ext cx="1591549" cy="255830"/>
            </a:xfrm>
            <a:prstGeom prst="rect">
              <a:avLst/>
            </a:prstGeom>
            <a:solidFill>
              <a:schemeClr val="bg1"/>
            </a:solidFill>
          </p:spPr>
          <p:txBody>
            <a:bodyPr wrap="square" rtlCol="0">
              <a:spAutoFit/>
            </a:bodyPr>
            <a:lstStyle/>
            <a:p>
              <a:r>
                <a:rPr lang="en-US" u="sng" dirty="0" smtClean="0">
                  <a:latin typeface="Helvetica" panose="020B0604020202020204" pitchFamily="34" charset="0"/>
                  <a:cs typeface="Helvetica" panose="020B0604020202020204" pitchFamily="34" charset="0"/>
                </a:rPr>
                <a:t>SEALANT PIGTAIL</a:t>
              </a:r>
              <a:endParaRPr lang="en-US" u="sng" dirty="0">
                <a:latin typeface="Helvetica" panose="020B0604020202020204" pitchFamily="34" charset="0"/>
                <a:cs typeface="Helvetica" panose="020B0604020202020204" pitchFamily="34" charset="0"/>
              </a:endParaRPr>
            </a:p>
          </p:txBody>
        </p:sp>
        <p:sp>
          <p:nvSpPr>
            <p:cNvPr id="38" name="TextBox 37"/>
            <p:cNvSpPr txBox="1"/>
            <p:nvPr/>
          </p:nvSpPr>
          <p:spPr>
            <a:xfrm>
              <a:off x="2240487" y="4866017"/>
              <a:ext cx="1823760" cy="351983"/>
            </a:xfrm>
            <a:prstGeom prst="rect">
              <a:avLst/>
            </a:prstGeom>
            <a:solidFill>
              <a:schemeClr val="bg1"/>
            </a:solidFill>
          </p:spPr>
          <p:txBody>
            <a:bodyPr wrap="square" rtlCol="0">
              <a:noAutofit/>
            </a:bodyPr>
            <a:lstStyle/>
            <a:p>
              <a:r>
                <a:rPr lang="en-US" sz="1200" dirty="0" smtClean="0">
                  <a:latin typeface="Helvetica" panose="020B0604020202020204" pitchFamily="34" charset="0"/>
                  <a:cs typeface="Helvetica" panose="020B0604020202020204" pitchFamily="34" charset="0"/>
                </a:rPr>
                <a:t>Base attachment angle (by others)</a:t>
              </a:r>
              <a:endParaRPr lang="en-US" sz="1200" dirty="0">
                <a:latin typeface="Helvetica" panose="020B0604020202020204" pitchFamily="34" charset="0"/>
                <a:cs typeface="Helvetica" panose="020B0604020202020204" pitchFamily="34" charset="0"/>
              </a:endParaRPr>
            </a:p>
          </p:txBody>
        </p:sp>
        <p:sp>
          <p:nvSpPr>
            <p:cNvPr id="39" name="TextBox 38"/>
            <p:cNvSpPr txBox="1"/>
            <p:nvPr/>
          </p:nvSpPr>
          <p:spPr>
            <a:xfrm>
              <a:off x="2336553" y="5327682"/>
              <a:ext cx="1727694" cy="276999"/>
            </a:xfrm>
            <a:prstGeom prst="rect">
              <a:avLst/>
            </a:prstGeom>
            <a:solidFill>
              <a:schemeClr val="bg1"/>
            </a:solidFill>
          </p:spPr>
          <p:txBody>
            <a:bodyPr wrap="square" rtlCol="0">
              <a:noAutofit/>
            </a:bodyPr>
            <a:lstStyle/>
            <a:p>
              <a:r>
                <a:rPr lang="en-US" sz="1200" dirty="0" smtClean="0">
                  <a:latin typeface="Helvetica" panose="020B0604020202020204" pitchFamily="34" charset="0"/>
                  <a:cs typeface="Helvetica" panose="020B0604020202020204" pitchFamily="34" charset="0"/>
                </a:rPr>
                <a:t>Urethane sealant</a:t>
              </a:r>
              <a:endParaRPr lang="en-US" sz="1200" dirty="0">
                <a:latin typeface="Helvetica" panose="020B0604020202020204" pitchFamily="34" charset="0"/>
                <a:cs typeface="Helvetica" panose="020B0604020202020204" pitchFamily="34" charset="0"/>
              </a:endParaRPr>
            </a:p>
          </p:txBody>
        </p:sp>
        <p:sp>
          <p:nvSpPr>
            <p:cNvPr id="40" name="TextBox 39"/>
            <p:cNvSpPr txBox="1"/>
            <p:nvPr/>
          </p:nvSpPr>
          <p:spPr>
            <a:xfrm>
              <a:off x="2164079" y="5855264"/>
              <a:ext cx="1727694" cy="782866"/>
            </a:xfrm>
            <a:prstGeom prst="rect">
              <a:avLst/>
            </a:prstGeom>
            <a:solidFill>
              <a:schemeClr val="bg1"/>
            </a:solidFill>
          </p:spPr>
          <p:txBody>
            <a:bodyPr wrap="square" rtlCol="0">
              <a:noAutofit/>
            </a:bodyPr>
            <a:lstStyle/>
            <a:p>
              <a:r>
                <a:rPr lang="en-US" sz="1200" dirty="0" smtClean="0">
                  <a:latin typeface="Helvetica" panose="020B0604020202020204" pitchFamily="34" charset="0"/>
                  <a:cs typeface="Helvetica" panose="020B0604020202020204" pitchFamily="34" charset="0"/>
                </a:rPr>
                <a:t>Marry non-skinning butyl caulk to urethane sealant at base of panel to form airtight seal</a:t>
              </a:r>
              <a:endParaRPr lang="en-US" sz="1200" dirty="0">
                <a:latin typeface="Helvetica" panose="020B0604020202020204" pitchFamily="34" charset="0"/>
                <a:cs typeface="Helvetica" panose="020B0604020202020204" pitchFamily="34" charset="0"/>
              </a:endParaRPr>
            </a:p>
          </p:txBody>
        </p:sp>
        <p:sp>
          <p:nvSpPr>
            <p:cNvPr id="41" name="TextBox 40"/>
            <p:cNvSpPr txBox="1"/>
            <p:nvPr/>
          </p:nvSpPr>
          <p:spPr>
            <a:xfrm>
              <a:off x="48055" y="4675838"/>
              <a:ext cx="849335" cy="317750"/>
            </a:xfrm>
            <a:prstGeom prst="rect">
              <a:avLst/>
            </a:prstGeom>
            <a:solidFill>
              <a:schemeClr val="bg1"/>
            </a:solidFill>
          </p:spPr>
          <p:txBody>
            <a:bodyPr wrap="square" rtlCol="0">
              <a:noAutofit/>
            </a:bodyPr>
            <a:lstStyle/>
            <a:p>
              <a:r>
                <a:rPr lang="en-US" sz="1200" dirty="0" smtClean="0">
                  <a:latin typeface="Helvetica" panose="020B0604020202020204" pitchFamily="34" charset="0"/>
                  <a:cs typeface="Helvetica" panose="020B0604020202020204" pitchFamily="34" charset="0"/>
                </a:rPr>
                <a:t>Insulated wall panel</a:t>
              </a:r>
              <a:endParaRPr lang="en-US" sz="1200" dirty="0">
                <a:latin typeface="Helvetica" panose="020B0604020202020204" pitchFamily="34" charset="0"/>
                <a:cs typeface="Helvetica" panose="020B0604020202020204" pitchFamily="34" charset="0"/>
              </a:endParaRPr>
            </a:p>
          </p:txBody>
        </p:sp>
        <p:sp>
          <p:nvSpPr>
            <p:cNvPr id="42" name="TextBox 41"/>
            <p:cNvSpPr txBox="1"/>
            <p:nvPr/>
          </p:nvSpPr>
          <p:spPr>
            <a:xfrm>
              <a:off x="54872" y="5156233"/>
              <a:ext cx="883353" cy="387032"/>
            </a:xfrm>
            <a:prstGeom prst="rect">
              <a:avLst/>
            </a:prstGeom>
            <a:solidFill>
              <a:schemeClr val="bg1"/>
            </a:solidFill>
          </p:spPr>
          <p:txBody>
            <a:bodyPr wrap="square" rtlCol="0">
              <a:noAutofit/>
            </a:bodyPr>
            <a:lstStyle/>
            <a:p>
              <a:r>
                <a:rPr lang="en-US" sz="1100" dirty="0" smtClean="0">
                  <a:latin typeface="Helvetica" panose="020B0604020202020204" pitchFamily="34" charset="0"/>
                  <a:cs typeface="Helvetica" panose="020B0604020202020204" pitchFamily="34" charset="0"/>
                </a:rPr>
                <a:t>Non-skinning butyl caulk</a:t>
              </a:r>
              <a:endParaRPr lang="en-US" sz="1100" dirty="0">
                <a:latin typeface="Helvetica" panose="020B0604020202020204" pitchFamily="34" charset="0"/>
                <a:cs typeface="Helvetica" panose="020B0604020202020204" pitchFamily="34" charset="0"/>
              </a:endParaRPr>
            </a:p>
          </p:txBody>
        </p:sp>
        <p:sp>
          <p:nvSpPr>
            <p:cNvPr id="43" name="TextBox 42"/>
            <p:cNvSpPr txBox="1"/>
            <p:nvPr/>
          </p:nvSpPr>
          <p:spPr>
            <a:xfrm>
              <a:off x="203126" y="5667094"/>
              <a:ext cx="643666" cy="184741"/>
            </a:xfrm>
            <a:prstGeom prst="rect">
              <a:avLst/>
            </a:prstGeom>
            <a:solidFill>
              <a:schemeClr val="bg1"/>
            </a:solidFill>
          </p:spPr>
          <p:txBody>
            <a:bodyPr wrap="square" rtlCol="0">
              <a:noAutofit/>
            </a:bodyPr>
            <a:lstStyle/>
            <a:p>
              <a:r>
                <a:rPr lang="en-US" sz="1200" dirty="0" smtClean="0">
                  <a:latin typeface="Helvetica" panose="020B0604020202020204" pitchFamily="34" charset="0"/>
                  <a:cs typeface="Helvetica" panose="020B0604020202020204" pitchFamily="34" charset="0"/>
                </a:rPr>
                <a:t>Cover trim</a:t>
              </a:r>
              <a:endParaRPr lang="en-US" sz="1200" dirty="0">
                <a:latin typeface="Helvetica" panose="020B0604020202020204" pitchFamily="34" charset="0"/>
                <a:cs typeface="Helvetica" panose="020B0604020202020204" pitchFamily="34" charset="0"/>
              </a:endParaRPr>
            </a:p>
          </p:txBody>
        </p:sp>
        <p:sp>
          <p:nvSpPr>
            <p:cNvPr id="44" name="TextBox 43"/>
            <p:cNvSpPr txBox="1"/>
            <p:nvPr/>
          </p:nvSpPr>
          <p:spPr>
            <a:xfrm>
              <a:off x="524959" y="5927116"/>
              <a:ext cx="573879" cy="155576"/>
            </a:xfrm>
            <a:prstGeom prst="rect">
              <a:avLst/>
            </a:prstGeom>
            <a:solidFill>
              <a:schemeClr val="bg1"/>
            </a:solidFill>
          </p:spPr>
          <p:txBody>
            <a:bodyPr wrap="square" rtlCol="0">
              <a:noAutofit/>
            </a:bodyPr>
            <a:lstStyle/>
            <a:p>
              <a:r>
                <a:rPr lang="en-US" sz="1200" dirty="0" smtClean="0">
                  <a:latin typeface="Helvetica" panose="020B0604020202020204" pitchFamily="34" charset="0"/>
                  <a:cs typeface="Helvetica" panose="020B0604020202020204" pitchFamily="34" charset="0"/>
                </a:rPr>
                <a:t>Base trim</a:t>
              </a:r>
              <a:endParaRPr lang="en-US" sz="1200" dirty="0">
                <a:latin typeface="Helvetica" panose="020B0604020202020204" pitchFamily="34" charset="0"/>
                <a:cs typeface="Helvetica" panose="020B0604020202020204" pitchFamily="34" charset="0"/>
              </a:endParaRPr>
            </a:p>
          </p:txBody>
        </p:sp>
        <p:sp>
          <p:nvSpPr>
            <p:cNvPr id="45" name="TextBox 44"/>
            <p:cNvSpPr txBox="1"/>
            <p:nvPr/>
          </p:nvSpPr>
          <p:spPr>
            <a:xfrm>
              <a:off x="426104" y="6257097"/>
              <a:ext cx="802080" cy="181921"/>
            </a:xfrm>
            <a:prstGeom prst="rect">
              <a:avLst/>
            </a:prstGeom>
            <a:solidFill>
              <a:schemeClr val="bg1"/>
            </a:solidFill>
          </p:spPr>
          <p:txBody>
            <a:bodyPr wrap="square" rtlCol="0">
              <a:noAutofit/>
            </a:bodyPr>
            <a:lstStyle/>
            <a:p>
              <a:r>
                <a:rPr lang="en-US" sz="1200" dirty="0" smtClean="0">
                  <a:latin typeface="Helvetica" panose="020B0604020202020204" pitchFamily="34" charset="0"/>
                  <a:cs typeface="Helvetica" panose="020B0604020202020204" pitchFamily="34" charset="0"/>
                </a:rPr>
                <a:t>Sealant tape</a:t>
              </a:r>
              <a:endParaRPr lang="en-US" sz="12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480995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443990" y="73586"/>
            <a:ext cx="6858000" cy="8823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6000" dirty="0" smtClean="0">
                <a:solidFill>
                  <a:srgbClr val="002060"/>
                </a:solidFill>
                <a:latin typeface="Helvetica" panose="020B0604020202020204" pitchFamily="34" charset="0"/>
                <a:cs typeface="Helvetica" panose="020B0604020202020204" pitchFamily="34" charset="0"/>
              </a:rPr>
              <a:t>Installation</a:t>
            </a:r>
            <a:endParaRPr kumimoji="0" lang="en-US" sz="60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grpSp>
        <p:nvGrpSpPr>
          <p:cNvPr id="5" name="Group 4"/>
          <p:cNvGrpSpPr/>
          <p:nvPr/>
        </p:nvGrpSpPr>
        <p:grpSpPr>
          <a:xfrm>
            <a:off x="1981200" y="1143000"/>
            <a:ext cx="5257800" cy="5620081"/>
            <a:chOff x="685800" y="1447800"/>
            <a:chExt cx="4572000" cy="4887027"/>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7765" t="4325" r="17636" b="6286"/>
            <a:stretch/>
          </p:blipFill>
          <p:spPr>
            <a:xfrm>
              <a:off x="1676400" y="1447800"/>
              <a:ext cx="3048000" cy="4724400"/>
            </a:xfrm>
            <a:prstGeom prst="rect">
              <a:avLst/>
            </a:prstGeom>
          </p:spPr>
        </p:pic>
        <p:sp>
          <p:nvSpPr>
            <p:cNvPr id="4" name="TextBox 3"/>
            <p:cNvSpPr txBox="1"/>
            <p:nvPr/>
          </p:nvSpPr>
          <p:spPr>
            <a:xfrm>
              <a:off x="3887742" y="2434577"/>
              <a:ext cx="1370058" cy="838200"/>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Slide panel over to fully engage joint of installed panel</a:t>
              </a:r>
              <a:endParaRPr lang="en-US" sz="1200" dirty="0">
                <a:latin typeface="Helvetica" panose="020B0604020202020204" pitchFamily="34" charset="0"/>
                <a:cs typeface="Helvetica" panose="020B0604020202020204" pitchFamily="34" charset="0"/>
              </a:endParaRPr>
            </a:p>
          </p:txBody>
        </p:sp>
        <p:sp>
          <p:nvSpPr>
            <p:cNvPr id="13" name="TextBox 12"/>
            <p:cNvSpPr txBox="1"/>
            <p:nvPr/>
          </p:nvSpPr>
          <p:spPr>
            <a:xfrm>
              <a:off x="3887742" y="4644377"/>
              <a:ext cx="1074602" cy="276999"/>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Next panel</a:t>
              </a:r>
              <a:endParaRPr lang="en-US" sz="1200" dirty="0">
                <a:latin typeface="Helvetica" panose="020B0604020202020204" pitchFamily="34" charset="0"/>
                <a:cs typeface="Helvetica" panose="020B0604020202020204" pitchFamily="34" charset="0"/>
              </a:endParaRPr>
            </a:p>
          </p:txBody>
        </p:sp>
        <p:sp>
          <p:nvSpPr>
            <p:cNvPr id="14" name="TextBox 13"/>
            <p:cNvSpPr txBox="1"/>
            <p:nvPr/>
          </p:nvSpPr>
          <p:spPr>
            <a:xfrm>
              <a:off x="685800" y="5688496"/>
              <a:ext cx="1752600" cy="646331"/>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Push bottom of panel to engage joint of installed panel</a:t>
              </a:r>
              <a:endParaRPr lang="en-US" sz="1200" dirty="0">
                <a:latin typeface="Helvetica" panose="020B0604020202020204" pitchFamily="34" charset="0"/>
                <a:cs typeface="Helvetica" panose="020B0604020202020204" pitchFamily="34" charset="0"/>
              </a:endParaRPr>
            </a:p>
          </p:txBody>
        </p:sp>
        <p:sp>
          <p:nvSpPr>
            <p:cNvPr id="15" name="TextBox 14"/>
            <p:cNvSpPr txBox="1"/>
            <p:nvPr/>
          </p:nvSpPr>
          <p:spPr>
            <a:xfrm>
              <a:off x="981256" y="3080908"/>
              <a:ext cx="771344" cy="461665"/>
            </a:xfrm>
            <a:prstGeom prst="rect">
              <a:avLst/>
            </a:prstGeom>
            <a:solidFill>
              <a:schemeClr val="bg1"/>
            </a:solidFill>
          </p:spPr>
          <p:txBody>
            <a:bodyPr wrap="square" rtlCol="0">
              <a:spAutoFit/>
            </a:bodyPr>
            <a:lstStyle/>
            <a:p>
              <a:r>
                <a:rPr lang="en-US" sz="1200" dirty="0" smtClean="0">
                  <a:latin typeface="Helvetica" panose="020B0604020202020204" pitchFamily="34" charset="0"/>
                  <a:cs typeface="Helvetica" panose="020B0604020202020204" pitchFamily="34" charset="0"/>
                </a:rPr>
                <a:t>Installed panel</a:t>
              </a:r>
              <a:endParaRPr lang="en-US" sz="12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868316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05975" y="152400"/>
            <a:ext cx="3962400" cy="3098996"/>
          </a:xfrm>
          <a:prstGeom prst="rect">
            <a:avLst/>
          </a:prstGeom>
        </p:spPr>
      </p:pic>
      <p:sp>
        <p:nvSpPr>
          <p:cNvPr id="12" name="Title 1"/>
          <p:cNvSpPr txBox="1">
            <a:spLocks/>
          </p:cNvSpPr>
          <p:nvPr/>
        </p:nvSpPr>
        <p:spPr>
          <a:xfrm>
            <a:off x="1371600" y="0"/>
            <a:ext cx="6858000" cy="110022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4572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Performance</a:t>
            </a:r>
            <a:endParaRPr kumimoji="0" lang="en-US" sz="54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grpSp>
        <p:nvGrpSpPr>
          <p:cNvPr id="13" name="Group 12"/>
          <p:cNvGrpSpPr/>
          <p:nvPr/>
        </p:nvGrpSpPr>
        <p:grpSpPr>
          <a:xfrm>
            <a:off x="76200" y="1295400"/>
            <a:ext cx="4727171" cy="5277421"/>
            <a:chOff x="2441447" y="118355"/>
            <a:chExt cx="4340352" cy="2649366"/>
          </a:xfrm>
        </p:grpSpPr>
        <p:sp>
          <p:nvSpPr>
            <p:cNvPr id="14" name="Round Same Side Corner Rectangle 13"/>
            <p:cNvSpPr/>
            <p:nvPr/>
          </p:nvSpPr>
          <p:spPr>
            <a:xfrm rot="5400000">
              <a:off x="3286940" y="-727138"/>
              <a:ext cx="2649366" cy="4340352"/>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p:spPr>
        </p:sp>
        <p:sp>
          <p:nvSpPr>
            <p:cNvPr id="15" name="Round Same Side Corner Rectangle 4"/>
            <p:cNvSpPr/>
            <p:nvPr/>
          </p:nvSpPr>
          <p:spPr>
            <a:xfrm>
              <a:off x="2441448" y="247685"/>
              <a:ext cx="4211021" cy="2390704"/>
            </a:xfrm>
            <a:prstGeom prst="rect">
              <a:avLst/>
            </a:prstGeom>
            <a:noFill/>
            <a:ln>
              <a:noFill/>
            </a:ln>
            <a:effectLst/>
          </p:spPr>
          <p:txBody>
            <a:bodyPr spcFirstLastPara="0" vert="horz" wrap="square" lIns="247650" tIns="123825" rIns="247650" bIns="123825" numCol="1" spcCol="1270" anchor="ctr" anchorCtr="0">
              <a:noAutofit/>
            </a:bodyPr>
            <a:lstStyle/>
            <a:p>
              <a:pPr marL="57150" marR="0" lvl="1" indent="-57150" algn="l" defTabSz="488950" eaLnBrk="1" fontAlgn="auto" latinLnBrk="0" hangingPunct="1">
                <a:lnSpc>
                  <a:spcPct val="90000"/>
                </a:lnSpc>
                <a:spcBef>
                  <a:spcPct val="0"/>
                </a:spcBef>
                <a:spcAft>
                  <a:spcPct val="1500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Single component wall </a:t>
              </a:r>
              <a:r>
                <a:rPr kumimoji="0" lang="en-US" sz="1600" b="1"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assembly</a:t>
              </a:r>
            </a:p>
            <a:p>
              <a:pPr marL="514350" lvl="2" indent="-57150" defTabSz="488950">
                <a:lnSpc>
                  <a:spcPct val="90000"/>
                </a:lnSpc>
                <a:spcBef>
                  <a:spcPct val="0"/>
                </a:spcBef>
                <a:spcAft>
                  <a:spcPct val="15000"/>
                </a:spcAft>
                <a:buFontTx/>
                <a:buChar char="••"/>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Faster </a:t>
              </a: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installs, fewer fasteners, fewer structural supports, </a:t>
              </a:r>
              <a:r>
                <a:rPr lang="en-US" sz="1600" dirty="0">
                  <a:solidFill>
                    <a:srgbClr val="002060"/>
                  </a:solidFill>
                  <a:latin typeface="Helvetica" panose="020B0604020202020204" pitchFamily="34" charset="0"/>
                  <a:cs typeface="Helvetica" panose="020B0604020202020204" pitchFamily="34" charset="0"/>
                </a:rPr>
                <a:t>all weather conditions except high </a:t>
              </a:r>
              <a:r>
                <a:rPr lang="en-US" sz="1600" dirty="0" smtClean="0">
                  <a:solidFill>
                    <a:srgbClr val="002060"/>
                  </a:solidFill>
                  <a:latin typeface="Helvetica" panose="020B0604020202020204" pitchFamily="34" charset="0"/>
                  <a:cs typeface="Helvetica" panose="020B0604020202020204" pitchFamily="34" charset="0"/>
                </a:rPr>
                <a:t>winds</a:t>
              </a: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 </a:t>
              </a: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superior spanning</a:t>
              </a:r>
            </a:p>
            <a:p>
              <a:pPr marL="57150" marR="0" lvl="1" indent="-57150" algn="l" defTabSz="488950" eaLnBrk="1" fontAlgn="auto" latinLnBrk="0" hangingPunct="1">
                <a:lnSpc>
                  <a:spcPct val="90000"/>
                </a:lnSpc>
                <a:spcBef>
                  <a:spcPct val="0"/>
                </a:spcBef>
                <a:spcAft>
                  <a:spcPct val="1500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Exceptional insulating </a:t>
              </a:r>
              <a:r>
                <a:rPr kumimoji="0" lang="en-US" sz="1600" b="1"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properties</a:t>
              </a:r>
            </a:p>
            <a:p>
              <a:pPr marL="514350" lvl="2" indent="-57150" defTabSz="488950">
                <a:lnSpc>
                  <a:spcPct val="90000"/>
                </a:lnSpc>
                <a:spcBef>
                  <a:spcPct val="0"/>
                </a:spcBef>
                <a:spcAft>
                  <a:spcPct val="15000"/>
                </a:spcAft>
                <a:buFontTx/>
                <a:buChar char="••"/>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R7.25 </a:t>
              </a: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(thermal resistance) per </a:t>
              </a: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inch</a:t>
              </a:r>
              <a:r>
                <a:rPr kumimoji="0" lang="en-US" sz="1600" b="0" i="0" u="none" strike="noStrike" kern="1200" cap="none" spc="0" normalizeH="0" noProof="0" dirty="0" smtClean="0">
                  <a:ln>
                    <a:noFill/>
                  </a:ln>
                  <a:solidFill>
                    <a:srgbClr val="002060"/>
                  </a:solidFill>
                  <a:effectLst/>
                  <a:uLnTx/>
                  <a:uFillTx/>
                  <a:latin typeface="Helvetica" panose="020B0604020202020204" pitchFamily="34" charset="0"/>
                  <a:cs typeface="Helvetica" panose="020B0604020202020204" pitchFamily="34" charset="0"/>
                </a:rPr>
                <a:t> </a:t>
              </a:r>
              <a:endParaRPr kumimoji="0" lang="en-US" sz="16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57150" marR="0" lvl="1" indent="-57150" algn="l" defTabSz="488950" eaLnBrk="1" fontAlgn="auto" latinLnBrk="0" hangingPunct="1">
                <a:lnSpc>
                  <a:spcPct val="90000"/>
                </a:lnSpc>
                <a:spcBef>
                  <a:spcPct val="0"/>
                </a:spcBef>
                <a:spcAft>
                  <a:spcPct val="15000"/>
                </a:spcAft>
                <a:buClrTx/>
                <a:buSzTx/>
                <a:buFontTx/>
                <a:buChar char="••"/>
                <a:tabLst/>
                <a:defRPr/>
              </a:pPr>
              <a:r>
                <a:rPr kumimoji="0" lang="en-US" sz="1600" b="1"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Sustainable</a:t>
              </a:r>
            </a:p>
            <a:p>
              <a:pPr marL="514350" lvl="2" indent="-57150" defTabSz="488950">
                <a:lnSpc>
                  <a:spcPct val="90000"/>
                </a:lnSpc>
                <a:spcBef>
                  <a:spcPct val="0"/>
                </a:spcBef>
                <a:spcAft>
                  <a:spcPct val="15000"/>
                </a:spcAft>
                <a:buFontTx/>
                <a:buChar char="••"/>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Reduces </a:t>
              </a: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energy consumption, metal is recycled and recyclable</a:t>
              </a:r>
            </a:p>
            <a:p>
              <a:pPr marL="57150" marR="0" lvl="1" indent="-57150" algn="l" defTabSz="488950" eaLnBrk="1" fontAlgn="auto" latinLnBrk="0" hangingPunct="1">
                <a:lnSpc>
                  <a:spcPct val="90000"/>
                </a:lnSpc>
                <a:spcBef>
                  <a:spcPct val="0"/>
                </a:spcBef>
                <a:spcAft>
                  <a:spcPct val="1500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High </a:t>
              </a:r>
              <a:r>
                <a:rPr kumimoji="0" lang="en-US" sz="1600" b="1"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quality</a:t>
              </a:r>
            </a:p>
            <a:p>
              <a:pPr marL="514350" lvl="2" indent="-57150" defTabSz="488950">
                <a:lnSpc>
                  <a:spcPct val="90000"/>
                </a:lnSpc>
                <a:spcBef>
                  <a:spcPct val="0"/>
                </a:spcBef>
                <a:spcAft>
                  <a:spcPct val="15000"/>
                </a:spcAft>
                <a:buFontTx/>
                <a:buChar char="••"/>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Structural</a:t>
              </a: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 finished interior, rigorously tested, PVDF paint finishes, warranties</a:t>
              </a:r>
            </a:p>
            <a:p>
              <a:pPr marL="57150" marR="0" lvl="1" indent="-57150" algn="l" defTabSz="488950" eaLnBrk="1" fontAlgn="auto" latinLnBrk="0" hangingPunct="1">
                <a:lnSpc>
                  <a:spcPct val="90000"/>
                </a:lnSpc>
                <a:spcBef>
                  <a:spcPct val="0"/>
                </a:spcBef>
                <a:spcAft>
                  <a:spcPct val="15000"/>
                </a:spcAft>
                <a:buClrTx/>
                <a:buSzTx/>
                <a:buFontTx/>
                <a:buChar char="••"/>
                <a:tabLst/>
                <a:defRPr/>
              </a:pPr>
              <a:r>
                <a:rPr kumimoji="0" lang="en-US" sz="1600" b="1"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Architectural </a:t>
              </a:r>
              <a:r>
                <a:rPr kumimoji="0" lang="en-US" sz="1600" b="1"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flexibility</a:t>
              </a:r>
            </a:p>
            <a:p>
              <a:pPr marL="514350" lvl="2" indent="-57150" defTabSz="488950">
                <a:lnSpc>
                  <a:spcPct val="90000"/>
                </a:lnSpc>
                <a:spcBef>
                  <a:spcPct val="0"/>
                </a:spcBef>
                <a:spcAft>
                  <a:spcPct val="15000"/>
                </a:spcAft>
                <a:buFontTx/>
                <a:buChar char="••"/>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Lightweight</a:t>
              </a: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 thermally </a:t>
              </a: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efficient</a:t>
              </a:r>
            </a:p>
            <a:p>
              <a:pPr marL="514350" lvl="2" indent="-57150" defTabSz="488950">
                <a:lnSpc>
                  <a:spcPct val="90000"/>
                </a:lnSpc>
                <a:spcBef>
                  <a:spcPct val="0"/>
                </a:spcBef>
                <a:spcAft>
                  <a:spcPct val="15000"/>
                </a:spcAft>
                <a:buFontTx/>
                <a:buChar char="••"/>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Dual </a:t>
              </a: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uses:  Primary wall component or </a:t>
              </a:r>
              <a:r>
                <a:rPr lang="en-US" sz="1600" dirty="0" smtClean="0">
                  <a:solidFill>
                    <a:srgbClr val="002060"/>
                  </a:solidFill>
                  <a:latin typeface="Helvetica" panose="020B0604020202020204" pitchFamily="34" charset="0"/>
                  <a:cs typeface="Helvetica" panose="020B0604020202020204" pitchFamily="34" charset="0"/>
                </a:rPr>
                <a:t>drainage wall assembly</a:t>
              </a:r>
              <a:endParaRPr lang="en-US" sz="1600" dirty="0">
                <a:solidFill>
                  <a:srgbClr val="002060"/>
                </a:solidFill>
                <a:latin typeface="Helvetica" panose="020B0604020202020204" pitchFamily="34" charset="0"/>
                <a:cs typeface="Helvetica" panose="020B0604020202020204" pitchFamily="34" charset="0"/>
              </a:endParaRPr>
            </a:p>
            <a:p>
              <a:pPr marL="514350" lvl="2" indent="-57150" defTabSz="488950">
                <a:lnSpc>
                  <a:spcPct val="90000"/>
                </a:lnSpc>
                <a:spcBef>
                  <a:spcPct val="0"/>
                </a:spcBef>
                <a:spcAft>
                  <a:spcPct val="15000"/>
                </a:spcAft>
                <a:buFontTx/>
                <a:buChar char="••"/>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Can </a:t>
              </a: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be integrated with traditional building </a:t>
              </a: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systems</a:t>
              </a:r>
            </a:p>
            <a:p>
              <a:pPr marL="514350" lvl="2" indent="-57150" defTabSz="488950">
                <a:lnSpc>
                  <a:spcPct val="90000"/>
                </a:lnSpc>
                <a:spcBef>
                  <a:spcPct val="0"/>
                </a:spcBef>
                <a:spcAft>
                  <a:spcPct val="15000"/>
                </a:spcAft>
                <a:buFontTx/>
                <a:buChar char="••"/>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Various </a:t>
              </a:r>
              <a:r>
                <a:rPr kumimoji="0" lang="en-US" sz="16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finishes, gauges, profiles and thicknesses </a:t>
              </a:r>
            </a:p>
          </p:txBody>
        </p:sp>
      </p:grpSp>
      <p:pic>
        <p:nvPicPr>
          <p:cNvPr id="10" name="Picture 9"/>
          <p:cNvPicPr>
            <a:picLocks noChangeAspect="1"/>
          </p:cNvPicPr>
          <p:nvPr/>
        </p:nvPicPr>
        <p:blipFill rotWithShape="1">
          <a:blip r:embed="rId3"/>
          <a:srcRect t="3627" b="5678"/>
          <a:stretch/>
        </p:blipFill>
        <p:spPr>
          <a:xfrm>
            <a:off x="6324600" y="4648200"/>
            <a:ext cx="2764985" cy="1905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3799" r="22052"/>
          <a:stretch/>
        </p:blipFill>
        <p:spPr>
          <a:xfrm>
            <a:off x="5029200" y="1774650"/>
            <a:ext cx="1937742" cy="2953492"/>
          </a:xfrm>
          <a:prstGeom prst="rect">
            <a:avLst/>
          </a:prstGeom>
        </p:spPr>
      </p:pic>
    </p:spTree>
    <p:extLst>
      <p:ext uri="{BB962C8B-B14F-4D97-AF65-F5344CB8AC3E}">
        <p14:creationId xmlns:p14="http://schemas.microsoft.com/office/powerpoint/2010/main" val="2250844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752600" y="78790"/>
            <a:ext cx="6858000" cy="91181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6000" noProof="0" dirty="0" smtClean="0">
                <a:solidFill>
                  <a:srgbClr val="002060"/>
                </a:solidFill>
                <a:latin typeface="Helvetica" panose="020B0604020202020204" pitchFamily="34" charset="0"/>
                <a:cs typeface="Helvetica" panose="020B0604020202020204" pitchFamily="34" charset="0"/>
              </a:rPr>
              <a:t>Resources</a:t>
            </a:r>
            <a:endParaRPr kumimoji="0" lang="en-US" sz="60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sp>
        <p:nvSpPr>
          <p:cNvPr id="21" name="Round Same Side Corner Rectangle 20"/>
          <p:cNvSpPr/>
          <p:nvPr/>
        </p:nvSpPr>
        <p:spPr>
          <a:xfrm rot="5400000">
            <a:off x="4026545" y="-1025056"/>
            <a:ext cx="1905000" cy="6393513"/>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p:spPr>
      </p:sp>
      <p:sp>
        <p:nvSpPr>
          <p:cNvPr id="22" name="Round Same Side Corner Rectangle 4"/>
          <p:cNvSpPr/>
          <p:nvPr/>
        </p:nvSpPr>
        <p:spPr>
          <a:xfrm>
            <a:off x="1988486" y="1557590"/>
            <a:ext cx="6393514" cy="1719010"/>
          </a:xfrm>
          <a:prstGeom prst="rect">
            <a:avLst/>
          </a:prstGeom>
          <a:noFill/>
          <a:ln>
            <a:noFill/>
          </a:ln>
          <a:effectLst/>
        </p:spPr>
        <p:txBody>
          <a:bodyPr spcFirstLastPara="0" vert="horz" wrap="square" lIns="247650" tIns="123825" rIns="247650" bIns="123825" numCol="2" spcCol="1270" anchor="ctr" anchorCtr="0">
            <a:noAutofit/>
          </a:bodyPr>
          <a:lstStyle/>
          <a:p>
            <a:pPr marL="114300" marR="0" lvl="2" indent="-57150" algn="l" defTabSz="48895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Product data sheets</a:t>
            </a:r>
          </a:p>
          <a:p>
            <a:pPr marL="114300" marR="0" lvl="2" indent="-57150" algn="l" defTabSz="48895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Color chart</a:t>
            </a:r>
          </a:p>
          <a:p>
            <a:pPr marL="114300" marR="0" lvl="2" indent="-57150" algn="l" defTabSz="48895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Details/Drawings</a:t>
            </a:r>
          </a:p>
          <a:p>
            <a:pPr marL="114300" marR="0" lvl="2" indent="-57150" algn="l" defTabSz="48895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Product specifications</a:t>
            </a:r>
          </a:p>
          <a:p>
            <a:pPr marL="114300" marR="0" lvl="2" indent="-57150" algn="l" defTabSz="488950" eaLnBrk="1" fontAlgn="auto" latinLnBrk="0" hangingPunct="1">
              <a:lnSpc>
                <a:spcPct val="90000"/>
              </a:lnSpc>
              <a:spcBef>
                <a:spcPct val="0"/>
              </a:spcBef>
              <a:spcAft>
                <a:spcPct val="15000"/>
              </a:spcAft>
              <a:buClrTx/>
              <a:buSzTx/>
              <a:buFontTx/>
              <a:buChar char="••"/>
              <a:tabLst/>
              <a:defRPr/>
            </a:pPr>
            <a:endPar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endParaRPr>
          </a:p>
          <a:p>
            <a:pPr marL="114300" marR="0" lvl="2" indent="-57150" algn="l" defTabSz="48895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Installation manuals</a:t>
            </a:r>
          </a:p>
          <a:p>
            <a:pPr marL="114300" marR="0" lvl="2" indent="-57150" algn="l" defTabSz="48895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Testing</a:t>
            </a:r>
          </a:p>
          <a:p>
            <a:pPr marL="114300" marR="0" lvl="2" indent="-57150" algn="l" defTabSz="48895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Technical bulletins</a:t>
            </a:r>
          </a:p>
          <a:p>
            <a:pPr marL="114300" marR="0" lvl="2" indent="-57150" algn="l" defTabSz="488950" eaLnBrk="1" fontAlgn="auto" latinLnBrk="0" hangingPunct="1">
              <a:lnSpc>
                <a:spcPct val="90000"/>
              </a:lnSpc>
              <a:spcBef>
                <a:spcPct val="0"/>
              </a:spcBef>
              <a:spcAft>
                <a:spcPct val="15000"/>
              </a:spcAft>
              <a:buClrTx/>
              <a:buSzTx/>
              <a:buFontTx/>
              <a:buChar char="••"/>
              <a:tabLst/>
              <a:defRPr/>
            </a:pPr>
            <a:r>
              <a:rPr kumimoji="0" lang="en-US" sz="16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Warranty:  panel warranty, paint warranty</a:t>
            </a:r>
            <a:endParaRPr kumimoji="0" lang="en-US" sz="16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sp>
        <p:nvSpPr>
          <p:cNvPr id="23" name="TextBox 22"/>
          <p:cNvSpPr txBox="1"/>
          <p:nvPr/>
        </p:nvSpPr>
        <p:spPr>
          <a:xfrm>
            <a:off x="3505200" y="3887970"/>
            <a:ext cx="5476265" cy="2585323"/>
          </a:xfrm>
          <a:prstGeom prst="rect">
            <a:avLst/>
          </a:prstGeom>
        </p:spPr>
        <p:txBody>
          <a:bodyPr wrap="square">
            <a:spAutoFit/>
          </a:bodyPr>
          <a:lstStyle>
            <a:defPPr>
              <a:defRPr lang="en-US"/>
            </a:defPPr>
            <a:lvl1pPr lvl="0" algn="just" defTabSz="457200">
              <a:spcBef>
                <a:spcPts val="1000"/>
              </a:spcBef>
              <a:buClr>
                <a:srgbClr val="E78712"/>
              </a:buClr>
              <a:defRPr i="1">
                <a:solidFill>
                  <a:sysClr val="windowText" lastClr="000000">
                    <a:lumMod val="75000"/>
                    <a:lumOff val="25000"/>
                  </a:sysClr>
                </a:solidFill>
                <a:latin typeface="Century Gothic" panose="020B0502020202020204"/>
              </a:defRPr>
            </a:lvl1pPr>
          </a:lstStyle>
          <a:p>
            <a:pPr marL="742950" lvl="1" indent="-285750">
              <a:buFont typeface="Arial" panose="020B0604020202020204" pitchFamily="34" charset="0"/>
              <a:buChar char="•"/>
            </a:pPr>
            <a:r>
              <a:rPr lang="en-US" dirty="0" smtClean="0">
                <a:solidFill>
                  <a:srgbClr val="002060"/>
                </a:solidFill>
                <a:latin typeface="Helvetica" panose="020B0604020202020204" pitchFamily="34" charset="0"/>
                <a:cs typeface="Helvetica" panose="020B0604020202020204" pitchFamily="34" charset="0"/>
                <a:sym typeface="Helvetica"/>
              </a:rPr>
              <a:t>2 year blister warranty</a:t>
            </a:r>
          </a:p>
          <a:p>
            <a:pPr marL="742950" lvl="1" indent="-285750">
              <a:buFont typeface="Arial" panose="020B0604020202020204" pitchFamily="34" charset="0"/>
              <a:buChar char="•"/>
            </a:pPr>
            <a:r>
              <a:rPr lang="en-US" dirty="0" smtClean="0">
                <a:solidFill>
                  <a:srgbClr val="002060"/>
                </a:solidFill>
                <a:latin typeface="Helvetica" panose="020B0604020202020204" pitchFamily="34" charset="0"/>
                <a:cs typeface="Helvetica" panose="020B0604020202020204" pitchFamily="34" charset="0"/>
                <a:sym typeface="Helvetica"/>
              </a:rPr>
              <a:t>20 year substrate warranty</a:t>
            </a:r>
          </a:p>
          <a:p>
            <a:pPr marL="742950" lvl="1" indent="-285750">
              <a:buFont typeface="Arial" panose="020B0604020202020204" pitchFamily="34" charset="0"/>
              <a:buChar char="•"/>
            </a:pPr>
            <a:r>
              <a:rPr lang="en-US" dirty="0" smtClean="0">
                <a:solidFill>
                  <a:srgbClr val="002060"/>
                </a:solidFill>
                <a:latin typeface="Helvetica" panose="020B0604020202020204" pitchFamily="34" charset="0"/>
                <a:cs typeface="Helvetica" panose="020B0604020202020204" pitchFamily="34" charset="0"/>
                <a:sym typeface="Helvetica"/>
              </a:rPr>
              <a:t>30 year finish warranty, 20 year product warranty</a:t>
            </a:r>
          </a:p>
          <a:p>
            <a:pPr marL="742950" lvl="1" indent="-285750">
              <a:buFont typeface="Arial" panose="020B0604020202020204" pitchFamily="34" charset="0"/>
              <a:buChar char="•"/>
            </a:pPr>
            <a:r>
              <a:rPr lang="en-US" dirty="0" smtClean="0">
                <a:solidFill>
                  <a:srgbClr val="002060"/>
                </a:solidFill>
                <a:latin typeface="Helvetica" panose="020B0604020202020204" pitchFamily="34" charset="0"/>
                <a:cs typeface="Helvetica" panose="020B0604020202020204" pitchFamily="34" charset="0"/>
                <a:sym typeface="Helvetica"/>
              </a:rPr>
              <a:t>7 wall colors, 5 roof colors unique to Isoleren</a:t>
            </a:r>
          </a:p>
          <a:p>
            <a:pPr marL="1200150" lvl="2" indent="-285750">
              <a:buFont typeface="Arial" panose="020B0604020202020204" pitchFamily="34" charset="0"/>
              <a:buChar char="•"/>
            </a:pPr>
            <a:r>
              <a:rPr lang="en-US" dirty="0" smtClean="0">
                <a:solidFill>
                  <a:srgbClr val="002060"/>
                </a:solidFill>
                <a:latin typeface="Helvetica" panose="020B0604020202020204" pitchFamily="34" charset="0"/>
                <a:cs typeface="Helvetica" panose="020B0604020202020204" pitchFamily="34" charset="0"/>
                <a:sym typeface="Helvetica"/>
              </a:rPr>
              <a:t>Custom colors available and are subject to longer lead times &amp; minimum quantity requirements</a:t>
            </a:r>
            <a:endParaRPr lang="en-US" dirty="0">
              <a:solidFill>
                <a:srgbClr val="002060"/>
              </a:solidFill>
              <a:latin typeface="Helvetica" panose="020B0604020202020204" pitchFamily="34" charset="0"/>
              <a:cs typeface="Helvetica" panose="020B0604020202020204" pitchFamily="34" charset="0"/>
              <a:sym typeface="Helvetica"/>
            </a:endParaRPr>
          </a:p>
          <a:p>
            <a:pPr marL="742950" lvl="1" indent="-285750">
              <a:buFont typeface="Arial" panose="020B0604020202020204" pitchFamily="34" charset="0"/>
              <a:buChar char="•"/>
            </a:pPr>
            <a:endParaRPr lang="en-US" dirty="0" smtClean="0">
              <a:solidFill>
                <a:srgbClr val="002060"/>
              </a:solidFill>
              <a:latin typeface="Helvetica" panose="020B0604020202020204" pitchFamily="34" charset="0"/>
              <a:cs typeface="Helvetica" panose="020B0604020202020204" pitchFamily="34" charset="0"/>
              <a:sym typeface="Helvetica"/>
            </a:endParaRPr>
          </a:p>
        </p:txBody>
      </p:sp>
      <p:pic>
        <p:nvPicPr>
          <p:cNvPr id="5" name="Picture 4"/>
          <p:cNvPicPr>
            <a:picLocks noChangeAspect="1"/>
          </p:cNvPicPr>
          <p:nvPr/>
        </p:nvPicPr>
        <p:blipFill>
          <a:blip r:embed="rId2"/>
          <a:stretch>
            <a:fillRect/>
          </a:stretch>
        </p:blipFill>
        <p:spPr>
          <a:xfrm>
            <a:off x="-26719" y="3475302"/>
            <a:ext cx="3967068" cy="3077898"/>
          </a:xfrm>
          <a:prstGeom prst="rect">
            <a:avLst/>
          </a:prstGeom>
        </p:spPr>
      </p:pic>
      <p:sp>
        <p:nvSpPr>
          <p:cNvPr id="2" name="TextBox 1"/>
          <p:cNvSpPr txBox="1"/>
          <p:nvPr/>
        </p:nvSpPr>
        <p:spPr>
          <a:xfrm>
            <a:off x="1782288" y="1235004"/>
            <a:ext cx="6277339" cy="646331"/>
          </a:xfrm>
          <a:prstGeom prst="rect">
            <a:avLst/>
          </a:prstGeom>
          <a:noFill/>
        </p:spPr>
        <p:txBody>
          <a:bodyPr wrap="square" rtlCol="0">
            <a:spAutoFit/>
          </a:bodyPr>
          <a:lstStyle/>
          <a:p>
            <a:pPr marL="0" lvl="1" algn="ctr"/>
            <a:r>
              <a:rPr lang="en-US" b="1" dirty="0">
                <a:solidFill>
                  <a:srgbClr val="002060"/>
                </a:solidFill>
                <a:latin typeface="Helvetica" panose="020B0604020202020204" pitchFamily="34" charset="0"/>
                <a:cs typeface="Helvetica" panose="020B0604020202020204" pitchFamily="34" charset="0"/>
              </a:rPr>
              <a:t>Support /Resources</a:t>
            </a:r>
          </a:p>
          <a:p>
            <a:pPr algn="ctr"/>
            <a:endParaRPr lang="en-US" dirty="0"/>
          </a:p>
        </p:txBody>
      </p:sp>
    </p:spTree>
    <p:extLst>
      <p:ext uri="{BB962C8B-B14F-4D97-AF65-F5344CB8AC3E}">
        <p14:creationId xmlns:p14="http://schemas.microsoft.com/office/powerpoint/2010/main" val="1021233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54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905000"/>
            <a:ext cx="7086600" cy="1692771"/>
          </a:xfrm>
          <a:prstGeom prst="rect">
            <a:avLst/>
          </a:prstGeom>
          <a:solidFill>
            <a:schemeClr val="bg1">
              <a:lumMod val="95000"/>
            </a:schemeClr>
          </a:solidFill>
        </p:spPr>
        <p:txBody>
          <a:bodyPr wrap="square" rtlCol="0">
            <a:spAutoFit/>
          </a:bodyPr>
          <a:lstStyle/>
          <a:p>
            <a:pPr algn="ctr"/>
            <a:r>
              <a:rPr lang="en-US" sz="7200" dirty="0" smtClean="0">
                <a:solidFill>
                  <a:schemeClr val="accent1">
                    <a:lumMod val="50000"/>
                  </a:schemeClr>
                </a:solidFill>
                <a:latin typeface="Helvetica" panose="020B0604020202020204" pitchFamily="34" charset="0"/>
                <a:cs typeface="Helvetica" panose="020B0604020202020204" pitchFamily="34" charset="0"/>
              </a:rPr>
              <a:t>Isoleren</a:t>
            </a:r>
          </a:p>
          <a:p>
            <a:pPr algn="ctr"/>
            <a:r>
              <a:rPr lang="en-US" sz="3200" dirty="0" smtClean="0">
                <a:solidFill>
                  <a:schemeClr val="accent1">
                    <a:lumMod val="50000"/>
                  </a:schemeClr>
                </a:solidFill>
                <a:latin typeface="Helvetica" panose="020B0604020202020204" pitchFamily="34" charset="0"/>
                <a:cs typeface="Helvetica" panose="020B0604020202020204" pitchFamily="34" charset="0"/>
              </a:rPr>
              <a:t>Insulated Metal Wall and Roof Panels</a:t>
            </a:r>
            <a:endParaRPr lang="en-US" sz="3200" dirty="0">
              <a:solidFill>
                <a:schemeClr val="accent1">
                  <a:lumMod val="50000"/>
                </a:schemeClr>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2"/>
          <a:stretch>
            <a:fillRect/>
          </a:stretch>
        </p:blipFill>
        <p:spPr>
          <a:xfrm>
            <a:off x="6767112" y="3601395"/>
            <a:ext cx="2376888" cy="1863027"/>
          </a:xfrm>
          <a:prstGeom prst="rect">
            <a:avLst/>
          </a:prstGeom>
        </p:spPr>
      </p:pic>
      <p:pic>
        <p:nvPicPr>
          <p:cNvPr id="5" name="Picture 4"/>
          <p:cNvPicPr>
            <a:picLocks noChangeAspect="1"/>
          </p:cNvPicPr>
          <p:nvPr/>
        </p:nvPicPr>
        <p:blipFill>
          <a:blip r:embed="rId3"/>
          <a:stretch>
            <a:fillRect/>
          </a:stretch>
        </p:blipFill>
        <p:spPr>
          <a:xfrm>
            <a:off x="4428646" y="3597771"/>
            <a:ext cx="2362200" cy="1853061"/>
          </a:xfrm>
          <a:prstGeom prst="rect">
            <a:avLst/>
          </a:prstGeom>
        </p:spPr>
      </p:pic>
      <p:pic>
        <p:nvPicPr>
          <p:cNvPr id="6" name="Picture 5"/>
          <p:cNvPicPr>
            <a:picLocks noChangeAspect="1"/>
          </p:cNvPicPr>
          <p:nvPr/>
        </p:nvPicPr>
        <p:blipFill>
          <a:blip r:embed="rId4"/>
          <a:stretch>
            <a:fillRect/>
          </a:stretch>
        </p:blipFill>
        <p:spPr>
          <a:xfrm>
            <a:off x="2057741" y="3595133"/>
            <a:ext cx="2370905" cy="1858338"/>
          </a:xfrm>
          <a:prstGeom prst="rect">
            <a:avLst/>
          </a:prstGeom>
        </p:spPr>
      </p:pic>
      <p:sp>
        <p:nvSpPr>
          <p:cNvPr id="8" name="Title 1"/>
          <p:cNvSpPr txBox="1">
            <a:spLocks/>
          </p:cNvSpPr>
          <p:nvPr/>
        </p:nvSpPr>
        <p:spPr>
          <a:xfrm>
            <a:off x="7010400" y="6324600"/>
            <a:ext cx="2362200" cy="304800"/>
          </a:xfrm>
          <a:prstGeom prst="rect">
            <a:avLst/>
          </a:prstGeom>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ysClr val="windowText" lastClr="000000">
                  <a:lumMod val="85000"/>
                  <a:lumOff val="15000"/>
                </a:sysClr>
              </a:solidFill>
              <a:effectLst/>
              <a:uLnTx/>
              <a:uFillTx/>
              <a:latin typeface="Century Gothic" panose="020B0502020202020204"/>
            </a:endParaRPr>
          </a:p>
        </p:txBody>
      </p:sp>
      <p:sp>
        <p:nvSpPr>
          <p:cNvPr id="14" name="TextBox 13"/>
          <p:cNvSpPr txBox="1"/>
          <p:nvPr/>
        </p:nvSpPr>
        <p:spPr>
          <a:xfrm>
            <a:off x="2057400" y="1885005"/>
            <a:ext cx="7086600" cy="1692771"/>
          </a:xfrm>
          <a:prstGeom prst="rect">
            <a:avLst/>
          </a:prstGeom>
          <a:solidFill>
            <a:schemeClr val="bg1">
              <a:lumMod val="95000"/>
            </a:schemeClr>
          </a:solidFill>
        </p:spPr>
        <p:txBody>
          <a:bodyPr wrap="square" rtlCol="0">
            <a:spAutoFit/>
          </a:bodyPr>
          <a:lstStyle/>
          <a:p>
            <a:pPr algn="ctr"/>
            <a:r>
              <a:rPr lang="en-US" sz="7200" dirty="0" smtClean="0">
                <a:solidFill>
                  <a:schemeClr val="accent1">
                    <a:lumMod val="50000"/>
                  </a:schemeClr>
                </a:solidFill>
                <a:latin typeface="Helvetica" panose="020B0604020202020204" pitchFamily="34" charset="0"/>
                <a:cs typeface="Helvetica" panose="020B0604020202020204" pitchFamily="34" charset="0"/>
              </a:rPr>
              <a:t>Isoleren</a:t>
            </a:r>
          </a:p>
          <a:p>
            <a:pPr algn="ctr"/>
            <a:r>
              <a:rPr lang="en-US" sz="3200" dirty="0" smtClean="0">
                <a:solidFill>
                  <a:schemeClr val="accent1">
                    <a:lumMod val="50000"/>
                  </a:schemeClr>
                </a:solidFill>
                <a:latin typeface="Helvetica" panose="020B0604020202020204" pitchFamily="34" charset="0"/>
                <a:cs typeface="Helvetica" panose="020B0604020202020204" pitchFamily="34" charset="0"/>
              </a:rPr>
              <a:t>Insulated Metal Wall and Roof Panels</a:t>
            </a:r>
            <a:endParaRPr lang="en-US" sz="3200" dirty="0">
              <a:solidFill>
                <a:schemeClr val="accent1">
                  <a:lumMod val="50000"/>
                </a:schemeClr>
              </a:solidFill>
              <a:latin typeface="Helvetica" panose="020B0604020202020204" pitchFamily="34" charset="0"/>
              <a:cs typeface="Helvetica" panose="020B0604020202020204" pitchFamily="34" charset="0"/>
            </a:endParaRPr>
          </a:p>
        </p:txBody>
      </p:sp>
      <p:pic>
        <p:nvPicPr>
          <p:cNvPr id="15" name="Picture 14"/>
          <p:cNvPicPr>
            <a:picLocks noChangeAspect="1"/>
          </p:cNvPicPr>
          <p:nvPr/>
        </p:nvPicPr>
        <p:blipFill>
          <a:blip r:embed="rId2"/>
          <a:stretch>
            <a:fillRect/>
          </a:stretch>
        </p:blipFill>
        <p:spPr>
          <a:xfrm>
            <a:off x="6767112" y="3581400"/>
            <a:ext cx="2376888" cy="1863027"/>
          </a:xfrm>
          <a:prstGeom prst="rect">
            <a:avLst/>
          </a:prstGeom>
        </p:spPr>
      </p:pic>
      <p:pic>
        <p:nvPicPr>
          <p:cNvPr id="16" name="Picture 15"/>
          <p:cNvPicPr>
            <a:picLocks noChangeAspect="1"/>
          </p:cNvPicPr>
          <p:nvPr/>
        </p:nvPicPr>
        <p:blipFill>
          <a:blip r:embed="rId3"/>
          <a:stretch>
            <a:fillRect/>
          </a:stretch>
        </p:blipFill>
        <p:spPr>
          <a:xfrm>
            <a:off x="4428646" y="3577776"/>
            <a:ext cx="2362200" cy="1853061"/>
          </a:xfrm>
          <a:prstGeom prst="rect">
            <a:avLst/>
          </a:prstGeom>
        </p:spPr>
      </p:pic>
      <p:pic>
        <p:nvPicPr>
          <p:cNvPr id="17" name="Picture 16"/>
          <p:cNvPicPr>
            <a:picLocks noChangeAspect="1"/>
          </p:cNvPicPr>
          <p:nvPr/>
        </p:nvPicPr>
        <p:blipFill>
          <a:blip r:embed="rId4"/>
          <a:stretch>
            <a:fillRect/>
          </a:stretch>
        </p:blipFill>
        <p:spPr>
          <a:xfrm>
            <a:off x="2057741" y="3575138"/>
            <a:ext cx="2370905" cy="1858338"/>
          </a:xfrm>
          <a:prstGeom prst="rect">
            <a:avLst/>
          </a:prstGeom>
        </p:spPr>
      </p:pic>
    </p:spTree>
    <p:extLst>
      <p:ext uri="{BB962C8B-B14F-4D97-AF65-F5344CB8AC3E}">
        <p14:creationId xmlns:p14="http://schemas.microsoft.com/office/powerpoint/2010/main" val="1112638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14800" y="2891915"/>
            <a:ext cx="4887728" cy="3831049"/>
          </a:xfrm>
          <a:prstGeom prst="rect">
            <a:avLst/>
          </a:prstGeom>
        </p:spPr>
      </p:pic>
      <p:pic>
        <p:nvPicPr>
          <p:cNvPr id="4" name="Picture 3"/>
          <p:cNvPicPr>
            <a:picLocks noChangeAspect="1"/>
          </p:cNvPicPr>
          <p:nvPr/>
        </p:nvPicPr>
        <p:blipFill>
          <a:blip r:embed="rId3"/>
          <a:stretch>
            <a:fillRect/>
          </a:stretch>
        </p:blipFill>
        <p:spPr>
          <a:xfrm>
            <a:off x="990600" y="3100560"/>
            <a:ext cx="2155151" cy="170688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31077" r="5142"/>
          <a:stretch/>
        </p:blipFill>
        <p:spPr>
          <a:xfrm>
            <a:off x="228600" y="5486400"/>
            <a:ext cx="4943326" cy="1068978"/>
          </a:xfrm>
          <a:prstGeom prst="rect">
            <a:avLst/>
          </a:prstGeom>
        </p:spPr>
      </p:pic>
      <p:sp>
        <p:nvSpPr>
          <p:cNvPr id="6" name="Title 1"/>
          <p:cNvSpPr txBox="1">
            <a:spLocks/>
          </p:cNvSpPr>
          <p:nvPr/>
        </p:nvSpPr>
        <p:spPr>
          <a:xfrm>
            <a:off x="1752600" y="159112"/>
            <a:ext cx="6858000" cy="90768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5400" dirty="0" smtClean="0">
                <a:solidFill>
                  <a:srgbClr val="002060"/>
                </a:solidFill>
                <a:latin typeface="Helvetica" panose="020B0604020202020204" pitchFamily="34" charset="0"/>
                <a:cs typeface="Helvetica" panose="020B0604020202020204" pitchFamily="34" charset="0"/>
              </a:rPr>
              <a:t>What are IMPs?</a:t>
            </a:r>
            <a:endParaRPr kumimoji="0" lang="en-US" sz="54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sp>
        <p:nvSpPr>
          <p:cNvPr id="7" name="TextBox 6"/>
          <p:cNvSpPr txBox="1"/>
          <p:nvPr/>
        </p:nvSpPr>
        <p:spPr>
          <a:xfrm>
            <a:off x="0" y="1136288"/>
            <a:ext cx="9144000" cy="1754326"/>
          </a:xfrm>
          <a:prstGeom prst="rect">
            <a:avLst/>
          </a:prstGeom>
        </p:spPr>
        <p:txBody>
          <a:bodyPr wrap="square">
            <a:spAutoFit/>
          </a:bodyPr>
          <a:lstStyle>
            <a:defPPr>
              <a:defRPr lang="en-US"/>
            </a:defPPr>
            <a:lvl1pPr lvl="0" algn="just" defTabSz="457200">
              <a:spcBef>
                <a:spcPts val="1000"/>
              </a:spcBef>
              <a:buClr>
                <a:srgbClr val="E78712"/>
              </a:buClr>
              <a:defRPr i="1">
                <a:solidFill>
                  <a:sysClr val="windowText" lastClr="000000">
                    <a:lumMod val="75000"/>
                    <a:lumOff val="25000"/>
                  </a:sysClr>
                </a:solidFill>
                <a:latin typeface="Century Gothic" panose="020B0502020202020204"/>
              </a:defRPr>
            </a:lvl1pPr>
          </a:lstStyle>
          <a:p>
            <a:pPr lvl="1"/>
            <a:r>
              <a:rPr lang="en-US" dirty="0">
                <a:solidFill>
                  <a:srgbClr val="002060"/>
                </a:solidFill>
                <a:latin typeface="Helvetica" panose="020B0604020202020204" pitchFamily="34" charset="0"/>
                <a:cs typeface="Helvetica" panose="020B0604020202020204" pitchFamily="34" charset="0"/>
                <a:sym typeface="Arial"/>
              </a:rPr>
              <a:t>Insulated Metal Panels, or IMPs, are premier building products on the leading edge of innovation.  The panels are formed by a continuously, foamed-in-place manufacturing process which binds interior and exterior single-skin steel panels to a polyisocyanurate </a:t>
            </a:r>
            <a:r>
              <a:rPr lang="en-US" dirty="0" smtClean="0">
                <a:solidFill>
                  <a:srgbClr val="002060"/>
                </a:solidFill>
                <a:latin typeface="Helvetica" panose="020B0604020202020204" pitchFamily="34" charset="0"/>
                <a:cs typeface="Helvetica" panose="020B0604020202020204" pitchFamily="34" charset="0"/>
                <a:sym typeface="Arial"/>
              </a:rPr>
              <a:t>foam </a:t>
            </a:r>
            <a:r>
              <a:rPr lang="en-US" dirty="0">
                <a:solidFill>
                  <a:srgbClr val="002060"/>
                </a:solidFill>
                <a:latin typeface="Helvetica" panose="020B0604020202020204" pitchFamily="34" charset="0"/>
                <a:cs typeface="Helvetica" panose="020B0604020202020204" pitchFamily="34" charset="0"/>
                <a:sym typeface="Arial"/>
              </a:rPr>
              <a:t>core.  With exceptional insulating values, architectural flexibility, ease of installation and green building properties, IMPs meet the needs of a variety of building projects.  </a:t>
            </a:r>
            <a:endParaRPr lang="en-US" dirty="0">
              <a:solidFill>
                <a:srgbClr val="002060"/>
              </a:solidFill>
              <a:latin typeface="Helvetica" panose="020B0604020202020204" pitchFamily="34" charset="0"/>
              <a:cs typeface="Helvetica" panose="020B0604020202020204" pitchFamily="34" charset="0"/>
              <a:sym typeface="Helvetica"/>
            </a:endParaRPr>
          </a:p>
        </p:txBody>
      </p:sp>
    </p:spTree>
    <p:extLst>
      <p:ext uri="{BB962C8B-B14F-4D97-AF65-F5344CB8AC3E}">
        <p14:creationId xmlns:p14="http://schemas.microsoft.com/office/powerpoint/2010/main" val="3689780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52600" y="0"/>
            <a:ext cx="6858000" cy="106304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6000" noProof="0" dirty="0" smtClean="0">
                <a:solidFill>
                  <a:srgbClr val="002060"/>
                </a:solidFill>
                <a:latin typeface="Helvetica" panose="020B0604020202020204" pitchFamily="34" charset="0"/>
                <a:cs typeface="Helvetica" panose="020B0604020202020204" pitchFamily="34" charset="0"/>
              </a:rPr>
              <a:t>Applications</a:t>
            </a:r>
            <a:endParaRPr kumimoji="0" lang="en-US" sz="60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sp>
        <p:nvSpPr>
          <p:cNvPr id="8" name="Rectangle 7"/>
          <p:cNvSpPr/>
          <p:nvPr/>
        </p:nvSpPr>
        <p:spPr>
          <a:xfrm>
            <a:off x="0" y="1219200"/>
            <a:ext cx="9144000" cy="1200329"/>
          </a:xfrm>
          <a:prstGeom prst="rect">
            <a:avLst/>
          </a:prstGeom>
        </p:spPr>
        <p:txBody>
          <a:bodyPr wrap="square">
            <a:spAutoFit/>
          </a:bodyPr>
          <a:lstStyle/>
          <a:p>
            <a:pPr algn="just" defTabSz="457200">
              <a:spcBef>
                <a:spcPts val="1000"/>
              </a:spcBef>
              <a:buClr>
                <a:srgbClr val="E78712"/>
              </a:buClr>
            </a:pPr>
            <a:r>
              <a:rPr lang="en-US" dirty="0">
                <a:solidFill>
                  <a:srgbClr val="002060"/>
                </a:solidFill>
                <a:latin typeface="Helvetica" panose="020B0604020202020204" pitchFamily="34" charset="0"/>
                <a:cs typeface="Helvetica" panose="020B0604020202020204" pitchFamily="34" charset="0"/>
                <a:sym typeface="Arial"/>
              </a:rPr>
              <a:t>Applications of IMPs are extremely diverse and often include distribution warehouses, schools, universities, aircraft hangars, hospitals, public works buildings, office buildings, manufacturing facilities, cold storage sites, maintenance buildings, car dealerships, sports complexes, churches and residential applications.</a:t>
            </a:r>
            <a:endParaRPr lang="en-US" dirty="0">
              <a:solidFill>
                <a:srgbClr val="002060"/>
              </a:solidFill>
              <a:latin typeface="Helvetica" panose="020B0604020202020204" pitchFamily="34" charset="0"/>
              <a:cs typeface="Helvetica" panose="020B0604020202020204" pitchFamily="34" charset="0"/>
              <a:sym typeface="Helvetica"/>
            </a:endParaRPr>
          </a:p>
        </p:txBody>
      </p:sp>
      <p:pic>
        <p:nvPicPr>
          <p:cNvPr id="2" name="Picture 1"/>
          <p:cNvPicPr>
            <a:picLocks noChangeAspect="1"/>
          </p:cNvPicPr>
          <p:nvPr/>
        </p:nvPicPr>
        <p:blipFill>
          <a:blip r:embed="rId2"/>
          <a:stretch>
            <a:fillRect/>
          </a:stretch>
        </p:blipFill>
        <p:spPr>
          <a:xfrm>
            <a:off x="-171099" y="2303893"/>
            <a:ext cx="9486198" cy="4554107"/>
          </a:xfrm>
          <a:prstGeom prst="rect">
            <a:avLst/>
          </a:prstGeom>
        </p:spPr>
      </p:pic>
    </p:spTree>
    <p:extLst>
      <p:ext uri="{BB962C8B-B14F-4D97-AF65-F5344CB8AC3E}">
        <p14:creationId xmlns:p14="http://schemas.microsoft.com/office/powerpoint/2010/main" val="2978476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r="50409" b="56651"/>
          <a:stretch/>
        </p:blipFill>
        <p:spPr>
          <a:xfrm>
            <a:off x="116918" y="2396836"/>
            <a:ext cx="5386685" cy="2175164"/>
          </a:xfrm>
          <a:prstGeom prst="rect">
            <a:avLst/>
          </a:prstGeom>
        </p:spPr>
      </p:pic>
      <p:sp>
        <p:nvSpPr>
          <p:cNvPr id="9" name="Title 1"/>
          <p:cNvSpPr txBox="1">
            <a:spLocks/>
          </p:cNvSpPr>
          <p:nvPr/>
        </p:nvSpPr>
        <p:spPr>
          <a:xfrm>
            <a:off x="1752600" y="147272"/>
            <a:ext cx="6858000" cy="84332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5400" dirty="0" smtClean="0">
                <a:solidFill>
                  <a:srgbClr val="002060"/>
                </a:solidFill>
                <a:latin typeface="Helvetica" panose="020B0604020202020204" pitchFamily="34" charset="0"/>
                <a:cs typeface="Helvetica" panose="020B0604020202020204" pitchFamily="34" charset="0"/>
              </a:rPr>
              <a:t>Exterior Profiles</a:t>
            </a:r>
            <a:endParaRPr kumimoji="0" lang="en-US" sz="54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grpSp>
        <p:nvGrpSpPr>
          <p:cNvPr id="10" name="Group 9"/>
          <p:cNvGrpSpPr/>
          <p:nvPr/>
        </p:nvGrpSpPr>
        <p:grpSpPr>
          <a:xfrm>
            <a:off x="1981200" y="1262889"/>
            <a:ext cx="5486400" cy="861657"/>
            <a:chOff x="2395601" y="-33497"/>
            <a:chExt cx="4340352" cy="1052626"/>
          </a:xfrm>
        </p:grpSpPr>
        <p:sp>
          <p:nvSpPr>
            <p:cNvPr id="11" name="Round Same Side Corner Rectangle 10"/>
            <p:cNvSpPr/>
            <p:nvPr/>
          </p:nvSpPr>
          <p:spPr>
            <a:xfrm rot="5400000">
              <a:off x="4039464" y="-1677360"/>
              <a:ext cx="1052626" cy="4340352"/>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p:spPr>
        </p:sp>
        <p:sp>
          <p:nvSpPr>
            <p:cNvPr id="12" name="Round Same Side Corner Rectangle 4"/>
            <p:cNvSpPr/>
            <p:nvPr/>
          </p:nvSpPr>
          <p:spPr>
            <a:xfrm>
              <a:off x="2421293" y="121844"/>
              <a:ext cx="4288967" cy="725995"/>
            </a:xfrm>
            <a:prstGeom prst="rect">
              <a:avLst/>
            </a:prstGeom>
            <a:noFill/>
            <a:ln>
              <a:noFill/>
            </a:ln>
            <a:effectLst/>
          </p:spPr>
          <p:txBody>
            <a:bodyPr spcFirstLastPara="0" vert="horz" wrap="square" lIns="247650" tIns="123825" rIns="247650" bIns="123825" numCol="1" spcCol="1270" anchor="ctr" anchorCtr="0">
              <a:noAutofit/>
            </a:bodyPr>
            <a:lstStyle/>
            <a:p>
              <a:pPr marL="114300" marR="0" lvl="2" indent="-57150" defTabSz="488950" eaLnBrk="1" fontAlgn="auto" latinLnBrk="0" hangingPunct="1">
                <a:lnSpc>
                  <a:spcPct val="90000"/>
                </a:lnSpc>
                <a:spcBef>
                  <a:spcPct val="0"/>
                </a:spcBef>
                <a:spcAft>
                  <a:spcPct val="15000"/>
                </a:spcAft>
                <a:buClrTx/>
                <a:buSzTx/>
                <a:buFontTx/>
                <a:buChar char="••"/>
                <a:tabLst/>
                <a:defRPr/>
              </a:pP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4 </a:t>
              </a:r>
              <a:r>
                <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Lined - ML, SL, WL, VL (Interior Profile, ML</a:t>
              </a: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a:t>
              </a:r>
              <a:endPar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grpSp>
      <p:pic>
        <p:nvPicPr>
          <p:cNvPr id="13" name="Picture 12"/>
          <p:cNvPicPr>
            <a:picLocks noChangeAspect="1"/>
          </p:cNvPicPr>
          <p:nvPr/>
        </p:nvPicPr>
        <p:blipFill rotWithShape="1">
          <a:blip r:embed="rId3"/>
          <a:srcRect l="50897" b="56651"/>
          <a:stretch/>
        </p:blipFill>
        <p:spPr>
          <a:xfrm>
            <a:off x="3657600" y="4572000"/>
            <a:ext cx="5296187" cy="2159858"/>
          </a:xfrm>
          <a:prstGeom prst="rect">
            <a:avLst/>
          </a:prstGeom>
        </p:spPr>
      </p:pic>
    </p:spTree>
    <p:extLst>
      <p:ext uri="{BB962C8B-B14F-4D97-AF65-F5344CB8AC3E}">
        <p14:creationId xmlns:p14="http://schemas.microsoft.com/office/powerpoint/2010/main" val="467613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694" y="4474029"/>
            <a:ext cx="2263906" cy="2273836"/>
          </a:xfrm>
          <a:prstGeom prst="rect">
            <a:avLst/>
          </a:prstGeom>
        </p:spPr>
      </p:pic>
      <p:pic>
        <p:nvPicPr>
          <p:cNvPr id="8" name="Picture 7"/>
          <p:cNvPicPr>
            <a:picLocks noChangeAspect="1"/>
          </p:cNvPicPr>
          <p:nvPr/>
        </p:nvPicPr>
        <p:blipFill rotWithShape="1">
          <a:blip r:embed="rId4"/>
          <a:srcRect l="53384" t="57071" r="27956" b="2535"/>
          <a:stretch/>
        </p:blipFill>
        <p:spPr>
          <a:xfrm>
            <a:off x="6781800" y="2519390"/>
            <a:ext cx="2133600" cy="2133600"/>
          </a:xfrm>
          <a:prstGeom prst="rect">
            <a:avLst/>
          </a:prstGeom>
        </p:spPr>
      </p:pic>
      <p:sp>
        <p:nvSpPr>
          <p:cNvPr id="9" name="Title 1"/>
          <p:cNvSpPr txBox="1">
            <a:spLocks/>
          </p:cNvSpPr>
          <p:nvPr/>
        </p:nvSpPr>
        <p:spPr>
          <a:xfrm>
            <a:off x="1752600" y="147272"/>
            <a:ext cx="6858000" cy="84332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5400" dirty="0" smtClean="0">
                <a:solidFill>
                  <a:srgbClr val="002060"/>
                </a:solidFill>
                <a:latin typeface="Helvetica" panose="020B0604020202020204" pitchFamily="34" charset="0"/>
                <a:cs typeface="Helvetica" panose="020B0604020202020204" pitchFamily="34" charset="0"/>
              </a:rPr>
              <a:t>Exterior Profiles</a:t>
            </a:r>
            <a:endParaRPr kumimoji="0" lang="en-US" sz="54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grpSp>
        <p:nvGrpSpPr>
          <p:cNvPr id="10" name="Group 9"/>
          <p:cNvGrpSpPr/>
          <p:nvPr/>
        </p:nvGrpSpPr>
        <p:grpSpPr>
          <a:xfrm>
            <a:off x="1371600" y="1179030"/>
            <a:ext cx="6683897" cy="1266114"/>
            <a:chOff x="2395601" y="-33497"/>
            <a:chExt cx="4340352" cy="1052626"/>
          </a:xfrm>
        </p:grpSpPr>
        <p:sp>
          <p:nvSpPr>
            <p:cNvPr id="11" name="Round Same Side Corner Rectangle 10"/>
            <p:cNvSpPr/>
            <p:nvPr/>
          </p:nvSpPr>
          <p:spPr>
            <a:xfrm rot="5400000">
              <a:off x="4039464" y="-1677360"/>
              <a:ext cx="1052626" cy="4340352"/>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p:spPr>
        </p:sp>
        <p:sp>
          <p:nvSpPr>
            <p:cNvPr id="12" name="Round Same Side Corner Rectangle 4"/>
            <p:cNvSpPr/>
            <p:nvPr/>
          </p:nvSpPr>
          <p:spPr>
            <a:xfrm>
              <a:off x="2441448" y="15549"/>
              <a:ext cx="4288967" cy="949856"/>
            </a:xfrm>
            <a:prstGeom prst="rect">
              <a:avLst/>
            </a:prstGeom>
            <a:noFill/>
            <a:ln>
              <a:noFill/>
            </a:ln>
            <a:effectLst/>
          </p:spPr>
          <p:txBody>
            <a:bodyPr spcFirstLastPara="0" vert="horz" wrap="square" lIns="247650" tIns="123825" rIns="247650" bIns="123825" numCol="1" spcCol="1270" anchor="ctr" anchorCtr="0">
              <a:noAutofit/>
            </a:bodyPr>
            <a:lstStyle/>
            <a:p>
              <a:pPr marL="114300" marR="0" lvl="2" indent="-57150" algn="l" defTabSz="488950" eaLnBrk="1" fontAlgn="auto" latinLnBrk="0" hangingPunct="1">
                <a:lnSpc>
                  <a:spcPct val="90000"/>
                </a:lnSpc>
                <a:spcBef>
                  <a:spcPct val="0"/>
                </a:spcBef>
                <a:spcAft>
                  <a:spcPct val="15000"/>
                </a:spcAft>
                <a:buClrTx/>
                <a:buSzTx/>
                <a:buFontTx/>
                <a:buChar char="••"/>
                <a:tabLst/>
                <a:defRPr/>
              </a:pP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3 </a:t>
              </a:r>
              <a:r>
                <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Textured - IM, ST, IN  (Interior Profile, ML)</a:t>
              </a:r>
            </a:p>
            <a:p>
              <a:pPr marL="114300" marR="0" lvl="2" indent="-57150" algn="l" defTabSz="488950" eaLnBrk="1" fontAlgn="auto" latinLnBrk="0" hangingPunct="1">
                <a:lnSpc>
                  <a:spcPct val="90000"/>
                </a:lnSpc>
                <a:spcBef>
                  <a:spcPct val="0"/>
                </a:spcBef>
                <a:spcAft>
                  <a:spcPct val="15000"/>
                </a:spcAft>
                <a:buClrTx/>
                <a:buSzTx/>
                <a:buFontTx/>
                <a:buChar char="••"/>
                <a:tabLst/>
                <a:defRPr/>
              </a:pPr>
              <a:r>
                <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1 Roof - RL  (Interior Profile, ML)</a:t>
              </a:r>
            </a:p>
            <a:p>
              <a:pPr marL="114300" marR="0" lvl="2" indent="-57150" algn="l" defTabSz="488950" eaLnBrk="1" fontAlgn="auto" latinLnBrk="0" hangingPunct="1">
                <a:lnSpc>
                  <a:spcPct val="90000"/>
                </a:lnSpc>
                <a:spcBef>
                  <a:spcPct val="0"/>
                </a:spcBef>
                <a:spcAft>
                  <a:spcPct val="15000"/>
                </a:spcAft>
                <a:buClrTx/>
                <a:buSzTx/>
                <a:buFontTx/>
                <a:buChar char="••"/>
                <a:tabLst/>
                <a:defRPr/>
              </a:pPr>
              <a:r>
                <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1 Specialty  (Fire Rated) - MF, VF, SF (Interior Profile, ML)</a:t>
              </a:r>
            </a:p>
          </p:txBody>
        </p:sp>
      </p:grpSp>
      <p:pic>
        <p:nvPicPr>
          <p:cNvPr id="7" name="Picture 6"/>
          <p:cNvPicPr>
            <a:picLocks noChangeAspect="1"/>
          </p:cNvPicPr>
          <p:nvPr/>
        </p:nvPicPr>
        <p:blipFill rotWithShape="1">
          <a:blip r:embed="rId4"/>
          <a:srcRect l="3393" t="57124" r="76250" b="4684"/>
          <a:stretch/>
        </p:blipFill>
        <p:spPr>
          <a:xfrm>
            <a:off x="228600" y="2492829"/>
            <a:ext cx="2286000" cy="1981200"/>
          </a:xfrm>
          <a:prstGeom prst="rect">
            <a:avLst/>
          </a:prstGeom>
        </p:spPr>
      </p:pic>
      <p:pic>
        <p:nvPicPr>
          <p:cNvPr id="13" name="Picture 12"/>
          <p:cNvPicPr>
            <a:picLocks noChangeAspect="1"/>
          </p:cNvPicPr>
          <p:nvPr/>
        </p:nvPicPr>
        <p:blipFill rotWithShape="1">
          <a:blip r:embed="rId4"/>
          <a:srcRect l="27142" t="58230" r="54536" b="3578"/>
          <a:stretch/>
        </p:blipFill>
        <p:spPr>
          <a:xfrm>
            <a:off x="3505200" y="2633575"/>
            <a:ext cx="2057400" cy="1981200"/>
          </a:xfrm>
          <a:prstGeom prst="rect">
            <a:avLst/>
          </a:prstGeom>
        </p:spPr>
      </p:pic>
      <p:pic>
        <p:nvPicPr>
          <p:cNvPr id="14" name="Picture 13"/>
          <p:cNvPicPr>
            <a:picLocks noChangeAspect="1"/>
          </p:cNvPicPr>
          <p:nvPr/>
        </p:nvPicPr>
        <p:blipFill rotWithShape="1">
          <a:blip r:embed="rId4"/>
          <a:srcRect l="74550" t="62925" b="6779"/>
          <a:stretch/>
        </p:blipFill>
        <p:spPr>
          <a:xfrm>
            <a:off x="297629" y="4732611"/>
            <a:ext cx="2909942" cy="160020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1947" y="5914389"/>
            <a:ext cx="533400" cy="418423"/>
          </a:xfrm>
          <a:prstGeom prst="rect">
            <a:avLst/>
          </a:prstGeom>
        </p:spPr>
      </p:pic>
    </p:spTree>
    <p:extLst>
      <p:ext uri="{BB962C8B-B14F-4D97-AF65-F5344CB8AC3E}">
        <p14:creationId xmlns:p14="http://schemas.microsoft.com/office/powerpoint/2010/main" val="3908694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752600" y="76200"/>
            <a:ext cx="6858000" cy="9144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6000" dirty="0" smtClean="0">
                <a:solidFill>
                  <a:srgbClr val="002060"/>
                </a:solidFill>
                <a:latin typeface="Helvetica" panose="020B0604020202020204" pitchFamily="34" charset="0"/>
                <a:cs typeface="Helvetica" panose="020B0604020202020204" pitchFamily="34" charset="0"/>
              </a:rPr>
              <a:t>Product Information</a:t>
            </a:r>
            <a:endParaRPr kumimoji="0" lang="en-US" sz="60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grpSp>
        <p:nvGrpSpPr>
          <p:cNvPr id="10" name="Group 9"/>
          <p:cNvGrpSpPr/>
          <p:nvPr/>
        </p:nvGrpSpPr>
        <p:grpSpPr>
          <a:xfrm>
            <a:off x="676560" y="1447800"/>
            <a:ext cx="7553040" cy="4800252"/>
            <a:chOff x="2439064" y="1193930"/>
            <a:chExt cx="4412312" cy="2951782"/>
          </a:xfrm>
        </p:grpSpPr>
        <p:sp>
          <p:nvSpPr>
            <p:cNvPr id="11" name="Round Same Side Corner Rectangle 10"/>
            <p:cNvSpPr/>
            <p:nvPr/>
          </p:nvSpPr>
          <p:spPr>
            <a:xfrm rot="5400000">
              <a:off x="3207429" y="501764"/>
              <a:ext cx="2951782" cy="4336113"/>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p:spPr>
        </p:sp>
        <p:sp>
          <p:nvSpPr>
            <p:cNvPr id="12" name="Round Same Side Corner Rectangle 4"/>
            <p:cNvSpPr/>
            <p:nvPr/>
          </p:nvSpPr>
          <p:spPr>
            <a:xfrm>
              <a:off x="2439064" y="1338024"/>
              <a:ext cx="4192019" cy="2663594"/>
            </a:xfrm>
            <a:prstGeom prst="rect">
              <a:avLst/>
            </a:prstGeom>
            <a:noFill/>
            <a:ln>
              <a:noFill/>
            </a:ln>
            <a:effectLst/>
          </p:spPr>
          <p:txBody>
            <a:bodyPr spcFirstLastPara="0" vert="horz" wrap="square" lIns="247650" tIns="123825" rIns="247650" bIns="123825" numCol="1" spcCol="1270" anchor="ctr" anchorCtr="0">
              <a:noAutofit/>
            </a:bodyPr>
            <a:lstStyle/>
            <a:p>
              <a:pPr marL="285750" marR="0" lvl="1" indent="-285750" algn="l" defTabSz="48895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US" b="1"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Gauge - 26, 24, </a:t>
              </a:r>
              <a:r>
                <a:rPr kumimoji="0" lang="en-US" b="1"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22</a:t>
              </a:r>
            </a:p>
            <a:p>
              <a:pPr marL="742950" lvl="2" indent="-285750" defTabSz="488950">
                <a:lnSpc>
                  <a:spcPct val="90000"/>
                </a:lnSpc>
                <a:spcBef>
                  <a:spcPct val="0"/>
                </a:spcBef>
                <a:spcAft>
                  <a:spcPct val="15000"/>
                </a:spcAft>
                <a:buFont typeface="Arial" panose="020B0604020202020204" pitchFamily="34" charset="0"/>
                <a:buChar char="•"/>
                <a:defRPr/>
              </a:pPr>
              <a:r>
                <a:rPr lang="en-US" dirty="0" smtClean="0">
                  <a:solidFill>
                    <a:srgbClr val="002060"/>
                  </a:solidFill>
                  <a:latin typeface="Helvetica" panose="020B0604020202020204" pitchFamily="34" charset="0"/>
                  <a:cs typeface="Helvetica" panose="020B0604020202020204" pitchFamily="34" charset="0"/>
                </a:rPr>
                <a:t>Gauge based on profile, texture and performance requirements</a:t>
              </a:r>
              <a:endPar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285750" marR="0" lvl="1" indent="-285750" algn="l" defTabSz="48895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US" b="1"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Thickness - 2", 2.5", 3", 4", 5", 6"	</a:t>
              </a:r>
              <a:endParaRPr lang="en-US" dirty="0">
                <a:solidFill>
                  <a:srgbClr val="002060"/>
                </a:solidFill>
                <a:latin typeface="Helvetica" panose="020B0604020202020204" pitchFamily="34" charset="0"/>
                <a:cs typeface="Helvetica" panose="020B0604020202020204" pitchFamily="34" charset="0"/>
              </a:endParaRPr>
            </a:p>
            <a:p>
              <a:pPr marL="742950" lvl="2" indent="-285750" defTabSz="488950">
                <a:lnSpc>
                  <a:spcPct val="90000"/>
                </a:lnSpc>
                <a:spcBef>
                  <a:spcPct val="0"/>
                </a:spcBef>
                <a:spcAft>
                  <a:spcPct val="15000"/>
                </a:spcAft>
                <a:buFont typeface="Arial" panose="020B0604020202020204" pitchFamily="34" charset="0"/>
                <a:buChar char="•"/>
                <a:defRPr/>
              </a:pP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2</a:t>
              </a:r>
              <a:r>
                <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 to </a:t>
              </a: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3“</a:t>
              </a:r>
              <a:r>
                <a:rPr kumimoji="0" lang="en-US" b="0" u="none" strike="noStrike" kern="1200" cap="none" spc="0" normalizeH="0" noProof="0" dirty="0" smtClean="0">
                  <a:ln>
                    <a:noFill/>
                  </a:ln>
                  <a:solidFill>
                    <a:srgbClr val="002060"/>
                  </a:solidFill>
                  <a:effectLst/>
                  <a:uLnTx/>
                  <a:uFillTx/>
                  <a:latin typeface="Helvetica" panose="020B0604020202020204" pitchFamily="34" charset="0"/>
                  <a:cs typeface="Helvetica" panose="020B0604020202020204" pitchFamily="34" charset="0"/>
                </a:rPr>
                <a:t> - </a:t>
              </a: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 commercial/industrial/institutional</a:t>
              </a:r>
              <a:endParaRPr lang="en-US" dirty="0">
                <a:solidFill>
                  <a:srgbClr val="002060"/>
                </a:solidFill>
                <a:latin typeface="Helvetica" panose="020B0604020202020204" pitchFamily="34" charset="0"/>
                <a:cs typeface="Helvetica" panose="020B0604020202020204" pitchFamily="34" charset="0"/>
              </a:endParaRPr>
            </a:p>
            <a:p>
              <a:pPr marL="742950" lvl="2" indent="-285750" defTabSz="488950">
                <a:lnSpc>
                  <a:spcPct val="90000"/>
                </a:lnSpc>
                <a:spcBef>
                  <a:spcPct val="0"/>
                </a:spcBef>
                <a:spcAft>
                  <a:spcPct val="15000"/>
                </a:spcAft>
                <a:buFont typeface="Arial" panose="020B0604020202020204" pitchFamily="34" charset="0"/>
                <a:buChar char="•"/>
                <a:defRPr/>
              </a:pP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4</a:t>
              </a:r>
              <a:r>
                <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 to </a:t>
              </a: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6“</a:t>
              </a:r>
              <a:r>
                <a:rPr kumimoji="0" lang="en-US" b="0" u="none" strike="noStrike" kern="1200" cap="none" spc="0" normalizeH="0" noProof="0" dirty="0" smtClean="0">
                  <a:ln>
                    <a:noFill/>
                  </a:ln>
                  <a:solidFill>
                    <a:srgbClr val="002060"/>
                  </a:solidFill>
                  <a:effectLst/>
                  <a:uLnTx/>
                  <a:uFillTx/>
                  <a:latin typeface="Helvetica" panose="020B0604020202020204" pitchFamily="34" charset="0"/>
                  <a:cs typeface="Helvetica" panose="020B0604020202020204" pitchFamily="34" charset="0"/>
                </a:rPr>
                <a:t> - </a:t>
              </a: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cold </a:t>
              </a:r>
              <a:r>
                <a:rPr lang="en-US" dirty="0">
                  <a:solidFill>
                    <a:srgbClr val="002060"/>
                  </a:solidFill>
                  <a:latin typeface="Helvetica" panose="020B0604020202020204" pitchFamily="34" charset="0"/>
                  <a:cs typeface="Helvetica" panose="020B0604020202020204" pitchFamily="34" charset="0"/>
                </a:rPr>
                <a:t>s</a:t>
              </a: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torage</a:t>
              </a:r>
              <a:endPar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285750" marR="0" lvl="1" indent="-285750" algn="l" defTabSz="48895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US" b="1"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Width - 42", 36", </a:t>
              </a:r>
              <a:r>
                <a:rPr kumimoji="0" lang="en-US" b="1"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30“</a:t>
              </a:r>
            </a:p>
            <a:p>
              <a:pPr marL="742950" lvl="2" indent="-285750" defTabSz="488950">
                <a:lnSpc>
                  <a:spcPct val="90000"/>
                </a:lnSpc>
                <a:spcBef>
                  <a:spcPct val="0"/>
                </a:spcBef>
                <a:spcAft>
                  <a:spcPct val="15000"/>
                </a:spcAft>
                <a:buFont typeface="Arial" panose="020B0604020202020204" pitchFamily="34" charset="0"/>
                <a:buChar char="•"/>
                <a:defRPr/>
              </a:pPr>
              <a:r>
                <a:rPr lang="en-US" dirty="0" smtClean="0">
                  <a:solidFill>
                    <a:srgbClr val="002060"/>
                  </a:solidFill>
                  <a:latin typeface="Helvetica" panose="020B0604020202020204" pitchFamily="34" charset="0"/>
                  <a:cs typeface="Helvetica" panose="020B0604020202020204" pitchFamily="34" charset="0"/>
                </a:rPr>
                <a:t>Width based on vertical/horizontal application and profile</a:t>
              </a:r>
              <a:endPar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285750" marR="0" lvl="1" indent="-285750" algn="l" defTabSz="48895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US" b="1"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Length - 8' min, </a:t>
              </a:r>
              <a:r>
                <a:rPr kumimoji="0" lang="en-US" b="1"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53‘ max (12’</a:t>
              </a:r>
              <a:r>
                <a:rPr kumimoji="0" lang="en-US" b="1" u="none" strike="noStrike" kern="1200" cap="none" spc="0" normalizeH="0" noProof="0" dirty="0" smtClean="0">
                  <a:ln>
                    <a:noFill/>
                  </a:ln>
                  <a:solidFill>
                    <a:srgbClr val="002060"/>
                  </a:solidFill>
                  <a:effectLst/>
                  <a:uLnTx/>
                  <a:uFillTx/>
                  <a:latin typeface="Helvetica" panose="020B0604020202020204" pitchFamily="34" charset="0"/>
                  <a:cs typeface="Helvetica" panose="020B0604020202020204" pitchFamily="34" charset="0"/>
                </a:rPr>
                <a:t> roof)</a:t>
              </a:r>
              <a:endParaRPr kumimoji="0" lang="en-US" b="1"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endParaRPr>
            </a:p>
            <a:p>
              <a:pPr marL="742950" lvl="2" indent="-285750" defTabSz="488950">
                <a:lnSpc>
                  <a:spcPct val="90000"/>
                </a:lnSpc>
                <a:spcBef>
                  <a:spcPct val="0"/>
                </a:spcBef>
                <a:spcAft>
                  <a:spcPct val="15000"/>
                </a:spcAft>
                <a:buFont typeface="Arial" panose="020B0604020202020204" pitchFamily="34" charset="0"/>
                <a:buChar char="•"/>
                <a:defRPr/>
              </a:pP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Length </a:t>
              </a:r>
              <a:r>
                <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based on vertical/horizontal application and profile</a:t>
              </a:r>
            </a:p>
            <a:p>
              <a:pPr marL="285750" marR="0" lvl="1" indent="-285750" algn="l" defTabSz="48895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US" b="1"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Texture - </a:t>
              </a:r>
              <a:r>
                <a:rPr lang="en-US" dirty="0">
                  <a:solidFill>
                    <a:srgbClr val="002060"/>
                  </a:solidFill>
                  <a:latin typeface="Helvetica" panose="020B0604020202020204" pitchFamily="34" charset="0"/>
                  <a:cs typeface="Helvetica" panose="020B0604020202020204" pitchFamily="34" charset="0"/>
                </a:rPr>
                <a:t>s</a:t>
              </a: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mooth </a:t>
              </a:r>
              <a:r>
                <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or</a:t>
              </a:r>
              <a:r>
                <a:rPr kumimoji="0" lang="en-US"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 </a:t>
              </a: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embossed</a:t>
              </a:r>
              <a:endPar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285750" marR="0" lvl="1" indent="-285750" algn="l" defTabSz="48895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US" b="1"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Colors </a:t>
              </a:r>
              <a:r>
                <a:rPr kumimoji="0" lang="en-US" b="1"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 7 wall</a:t>
              </a:r>
              <a:r>
                <a:rPr lang="en-US" b="1" dirty="0" smtClean="0">
                  <a:solidFill>
                    <a:srgbClr val="002060"/>
                  </a:solidFill>
                  <a:latin typeface="Helvetica" panose="020B0604020202020204" pitchFamily="34" charset="0"/>
                  <a:cs typeface="Helvetica" panose="020B0604020202020204" pitchFamily="34" charset="0"/>
                </a:rPr>
                <a:t> colors, 5 ro</a:t>
              </a:r>
              <a:r>
                <a:rPr kumimoji="0" lang="en-US" b="1"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of colors unique to </a:t>
              </a:r>
              <a:r>
                <a:rPr kumimoji="0" lang="en-US" b="1" u="none" strike="noStrike" kern="1200" cap="none" spc="0" normalizeH="0" baseline="0" noProof="0" dirty="0" err="1" smtClean="0">
                  <a:ln>
                    <a:noFill/>
                  </a:ln>
                  <a:solidFill>
                    <a:srgbClr val="002060"/>
                  </a:solidFill>
                  <a:effectLst/>
                  <a:uLnTx/>
                  <a:uFillTx/>
                  <a:latin typeface="Helvetica" panose="020B0604020202020204" pitchFamily="34" charset="0"/>
                  <a:cs typeface="Helvetica" panose="020B0604020202020204" pitchFamily="34" charset="0"/>
                </a:rPr>
                <a:t>Isoleren</a:t>
              </a:r>
              <a:endParaRPr lang="en-US" b="1" dirty="0">
                <a:solidFill>
                  <a:srgbClr val="002060"/>
                </a:solidFill>
                <a:latin typeface="Helvetica" panose="020B0604020202020204" pitchFamily="34" charset="0"/>
                <a:cs typeface="Helvetica" panose="020B0604020202020204" pitchFamily="34" charset="0"/>
              </a:endParaRPr>
            </a:p>
            <a:p>
              <a:pPr marL="742950" lvl="2" indent="-285750" defTabSz="488950">
                <a:lnSpc>
                  <a:spcPct val="90000"/>
                </a:lnSpc>
                <a:spcBef>
                  <a:spcPct val="0"/>
                </a:spcBef>
                <a:spcAft>
                  <a:spcPct val="15000"/>
                </a:spcAft>
                <a:buFont typeface="Arial" panose="020B0604020202020204" pitchFamily="34" charset="0"/>
                <a:buChar char="•"/>
                <a:defRPr/>
              </a:pP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Exterior</a:t>
              </a:r>
              <a:r>
                <a:rPr kumimoji="0" lang="en-US" b="0" u="none" strike="noStrike" kern="1200" cap="none" spc="0" normalizeH="0" noProof="0" dirty="0" smtClean="0">
                  <a:ln>
                    <a:noFill/>
                  </a:ln>
                  <a:solidFill>
                    <a:srgbClr val="002060"/>
                  </a:solidFill>
                  <a:effectLst/>
                  <a:uLnTx/>
                  <a:uFillTx/>
                  <a:latin typeface="Helvetica" panose="020B0604020202020204" pitchFamily="34" charset="0"/>
                  <a:cs typeface="Helvetica" panose="020B0604020202020204" pitchFamily="34" charset="0"/>
                </a:rPr>
                <a:t> - </a:t>
              </a:r>
              <a:r>
                <a:rPr kumimoji="0" lang="en-US" b="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PVDF</a:t>
              </a:r>
              <a:r>
                <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 Interior: Polyester</a:t>
              </a:r>
            </a:p>
            <a:p>
              <a:pPr marL="285750" marR="0" lvl="1" indent="-285750" algn="l" defTabSz="48895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US" b="1"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Metal - </a:t>
              </a:r>
              <a:r>
                <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Steel</a:t>
              </a:r>
            </a:p>
            <a:p>
              <a:pPr marL="285750" marR="0" lvl="1" indent="-285750" algn="l" defTabSz="488950" eaLnBrk="1" fontAlgn="auto" latinLnBrk="0" hangingPunct="1">
                <a:lnSpc>
                  <a:spcPct val="90000"/>
                </a:lnSpc>
                <a:spcBef>
                  <a:spcPct val="0"/>
                </a:spcBef>
                <a:spcAft>
                  <a:spcPct val="15000"/>
                </a:spcAft>
                <a:buClrTx/>
                <a:buSzTx/>
                <a:buFont typeface="Wingdings" panose="05000000000000000000" pitchFamily="2" charset="2"/>
                <a:buChar char="Ø"/>
                <a:tabLst/>
                <a:defRPr/>
              </a:pPr>
              <a:r>
                <a:rPr kumimoji="0" lang="en-US" b="1"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Core - </a:t>
              </a:r>
              <a:r>
                <a:rPr kumimoji="0" lang="en-US" b="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Continuously poured-in-place, polyisocyanurate, insulating foam</a:t>
              </a:r>
              <a:endParaRPr kumimoji="0" lang="en-US" b="1"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1539781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752600" y="76200"/>
            <a:ext cx="6858000" cy="9144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6000" dirty="0" smtClean="0">
                <a:solidFill>
                  <a:srgbClr val="002060"/>
                </a:solidFill>
                <a:latin typeface="Helvetica" panose="020B0604020202020204" pitchFamily="34" charset="0"/>
                <a:cs typeface="Helvetica" panose="020B0604020202020204" pitchFamily="34" charset="0"/>
              </a:rPr>
              <a:t>Product Information</a:t>
            </a:r>
            <a:endParaRPr kumimoji="0" lang="en-US" sz="60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2" y="4173612"/>
            <a:ext cx="9113315" cy="2608188"/>
          </a:xfrm>
          <a:prstGeom prst="rect">
            <a:avLst/>
          </a:prstGeom>
        </p:spPr>
      </p:pic>
      <p:sp>
        <p:nvSpPr>
          <p:cNvPr id="2" name="TextBox 1"/>
          <p:cNvSpPr txBox="1"/>
          <p:nvPr/>
        </p:nvSpPr>
        <p:spPr>
          <a:xfrm>
            <a:off x="609600" y="1219200"/>
            <a:ext cx="3321743" cy="3170099"/>
          </a:xfrm>
          <a:prstGeom prst="rect">
            <a:avLst/>
          </a:prstGeom>
          <a:noFill/>
        </p:spPr>
        <p:txBody>
          <a:bodyPr wrap="none" rtlCol="0">
            <a:spAutoFit/>
          </a:bodyPr>
          <a:lstStyle/>
          <a:p>
            <a:pPr marL="342900" indent="-342900">
              <a:spcAft>
                <a:spcPts val="1200"/>
              </a:spcAft>
              <a:buFont typeface="+mj-lt"/>
              <a:buAutoNum type="arabicPeriod"/>
            </a:pPr>
            <a:r>
              <a:rPr lang="en-US" sz="2000" dirty="0" smtClean="0">
                <a:solidFill>
                  <a:srgbClr val="002060"/>
                </a:solidFill>
                <a:latin typeface="Helvetica" panose="020B0604020202020204" pitchFamily="34" charset="0"/>
                <a:cs typeface="Helvetica" panose="020B0604020202020204" pitchFamily="34" charset="0"/>
              </a:rPr>
              <a:t>Uncoiler section</a:t>
            </a:r>
          </a:p>
          <a:p>
            <a:pPr marL="342900" indent="-342900">
              <a:spcAft>
                <a:spcPts val="1200"/>
              </a:spcAft>
              <a:buFont typeface="+mj-lt"/>
              <a:buAutoNum type="arabicPeriod"/>
            </a:pPr>
            <a:r>
              <a:rPr lang="en-US" sz="2000" dirty="0" smtClean="0">
                <a:solidFill>
                  <a:srgbClr val="002060"/>
                </a:solidFill>
                <a:latin typeface="Helvetica" panose="020B0604020202020204" pitchFamily="34" charset="0"/>
                <a:cs typeface="Helvetica" panose="020B0604020202020204" pitchFamily="34" charset="0"/>
              </a:rPr>
              <a:t>Roll formers – liner/facer</a:t>
            </a:r>
          </a:p>
          <a:p>
            <a:pPr marL="342900" indent="-342900">
              <a:spcAft>
                <a:spcPts val="1200"/>
              </a:spcAft>
              <a:buFont typeface="+mj-lt"/>
              <a:buAutoNum type="arabicPeriod"/>
            </a:pPr>
            <a:r>
              <a:rPr lang="en-US" sz="2000" dirty="0" smtClean="0">
                <a:solidFill>
                  <a:srgbClr val="002060"/>
                </a:solidFill>
                <a:latin typeface="Helvetica" panose="020B0604020202020204" pitchFamily="34" charset="0"/>
                <a:cs typeface="Helvetica" panose="020B0604020202020204" pitchFamily="34" charset="0"/>
              </a:rPr>
              <a:t>Foaming section</a:t>
            </a:r>
          </a:p>
          <a:p>
            <a:pPr marL="342900" indent="-342900">
              <a:spcAft>
                <a:spcPts val="1200"/>
              </a:spcAft>
              <a:buFont typeface="+mj-lt"/>
              <a:buAutoNum type="arabicPeriod"/>
            </a:pPr>
            <a:r>
              <a:rPr lang="en-US" sz="2000" dirty="0" smtClean="0">
                <a:solidFill>
                  <a:srgbClr val="002060"/>
                </a:solidFill>
                <a:latin typeface="Helvetica" panose="020B0604020202020204" pitchFamily="34" charset="0"/>
                <a:cs typeface="Helvetica" panose="020B0604020202020204" pitchFamily="34" charset="0"/>
              </a:rPr>
              <a:t>Curing oven</a:t>
            </a:r>
          </a:p>
          <a:p>
            <a:pPr marL="342900" indent="-342900">
              <a:spcAft>
                <a:spcPts val="1200"/>
              </a:spcAft>
              <a:buFont typeface="+mj-lt"/>
              <a:buAutoNum type="arabicPeriod"/>
            </a:pPr>
            <a:r>
              <a:rPr lang="en-US" sz="2000" dirty="0" smtClean="0">
                <a:solidFill>
                  <a:srgbClr val="002060"/>
                </a:solidFill>
                <a:latin typeface="Helvetica" panose="020B0604020202020204" pitchFamily="34" charset="0"/>
                <a:cs typeface="Helvetica" panose="020B0604020202020204" pitchFamily="34" charset="0"/>
              </a:rPr>
              <a:t>Band saw</a:t>
            </a:r>
          </a:p>
          <a:p>
            <a:pPr marL="342900" indent="-342900">
              <a:spcAft>
                <a:spcPts val="1200"/>
              </a:spcAft>
              <a:buFont typeface="+mj-lt"/>
              <a:buAutoNum type="arabicPeriod"/>
            </a:pPr>
            <a:r>
              <a:rPr lang="en-US" sz="2000" dirty="0" smtClean="0">
                <a:solidFill>
                  <a:srgbClr val="002060"/>
                </a:solidFill>
                <a:latin typeface="Helvetica" panose="020B0604020202020204" pitchFamily="34" charset="0"/>
                <a:cs typeface="Helvetica" panose="020B0604020202020204" pitchFamily="34" charset="0"/>
              </a:rPr>
              <a:t>Stacking/staging area</a:t>
            </a:r>
          </a:p>
          <a:p>
            <a:pPr marL="342900" indent="-342900">
              <a:spcAft>
                <a:spcPts val="1200"/>
              </a:spcAft>
              <a:buFont typeface="+mj-lt"/>
              <a:buAutoNum type="arabicPeriod"/>
            </a:pPr>
            <a:r>
              <a:rPr lang="en-US" sz="2000" dirty="0" smtClean="0">
                <a:solidFill>
                  <a:srgbClr val="002060"/>
                </a:solidFill>
                <a:latin typeface="Helvetica" panose="020B0604020202020204" pitchFamily="34" charset="0"/>
                <a:cs typeface="Helvetica" panose="020B0604020202020204" pitchFamily="34" charset="0"/>
              </a:rPr>
              <a:t>Packing/shrink wrapping</a:t>
            </a:r>
            <a:endParaRPr lang="en-US" sz="200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3749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76867" y="1219200"/>
            <a:ext cx="6014533" cy="2669635"/>
            <a:chOff x="2439063" y="4189321"/>
            <a:chExt cx="4336113" cy="1800746"/>
          </a:xfrm>
        </p:grpSpPr>
        <p:sp>
          <p:nvSpPr>
            <p:cNvPr id="6" name="Round Same Side Corner Rectangle 5"/>
            <p:cNvSpPr/>
            <p:nvPr/>
          </p:nvSpPr>
          <p:spPr>
            <a:xfrm rot="5400000">
              <a:off x="3706747" y="2921637"/>
              <a:ext cx="1800746" cy="4336113"/>
            </a:xfrm>
            <a:prstGeom prst="round2SameRect">
              <a:avLst/>
            </a:prstGeom>
            <a:solidFill>
              <a:srgbClr val="5B9BD5">
                <a:alpha val="90000"/>
                <a:tint val="40000"/>
                <a:hueOff val="0"/>
                <a:satOff val="0"/>
                <a:lumOff val="0"/>
                <a:alphaOff val="0"/>
              </a:srgbClr>
            </a:solidFill>
            <a:ln w="12700" cap="flat" cmpd="sng" algn="ctr">
              <a:solidFill>
                <a:srgbClr val="5B9BD5">
                  <a:alpha val="90000"/>
                  <a:tint val="40000"/>
                  <a:hueOff val="0"/>
                  <a:satOff val="0"/>
                  <a:lumOff val="0"/>
                  <a:alphaOff val="0"/>
                </a:srgbClr>
              </a:solidFill>
              <a:prstDash val="solid"/>
              <a:miter lim="800000"/>
            </a:ln>
            <a:effectLst/>
          </p:spPr>
        </p:sp>
        <p:sp>
          <p:nvSpPr>
            <p:cNvPr id="7" name="Round Same Side Corner Rectangle 4"/>
            <p:cNvSpPr/>
            <p:nvPr/>
          </p:nvSpPr>
          <p:spPr>
            <a:xfrm>
              <a:off x="2439064" y="4277226"/>
              <a:ext cx="4248208" cy="1624936"/>
            </a:xfrm>
            <a:prstGeom prst="rect">
              <a:avLst/>
            </a:prstGeom>
            <a:noFill/>
            <a:ln>
              <a:noFill/>
            </a:ln>
            <a:effectLst/>
          </p:spPr>
          <p:txBody>
            <a:bodyPr spcFirstLastPara="0" vert="horz" wrap="square" lIns="247650" tIns="123825" rIns="247650" bIns="123825" numCol="1" spcCol="1270" anchor="ctr" anchorCtr="0">
              <a:noAutofit/>
            </a:bodyPr>
            <a:lstStyle/>
            <a:p>
              <a:pPr marL="57150" marR="0" lvl="1" indent="-57150" algn="l" defTabSz="488950" eaLnBrk="1" fontAlgn="auto" latinLnBrk="0" hangingPunct="1">
                <a:lnSpc>
                  <a:spcPct val="90000"/>
                </a:lnSpc>
                <a:spcBef>
                  <a:spcPct val="0"/>
                </a:spcBef>
                <a:spcAft>
                  <a:spcPct val="15000"/>
                </a:spcAft>
                <a:buClrTx/>
                <a:buSzTx/>
                <a:buFontTx/>
                <a:buChar char="••"/>
                <a:tabLst/>
                <a:defRPr/>
              </a:pPr>
              <a:r>
                <a:rPr kumimoji="0" lang="en-US" sz="1400" b="1"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Single component wall </a:t>
              </a:r>
              <a:r>
                <a:rPr kumimoji="0" lang="en-US" sz="1400" b="1"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assembly</a:t>
              </a:r>
            </a:p>
            <a:p>
              <a:pPr marL="514350" lvl="2" indent="-57150" defTabSz="488950">
                <a:lnSpc>
                  <a:spcPct val="90000"/>
                </a:lnSpc>
                <a:spcBef>
                  <a:spcPct val="0"/>
                </a:spcBef>
                <a:spcAft>
                  <a:spcPct val="15000"/>
                </a:spcAft>
                <a:buFontTx/>
                <a:buChar char="••"/>
                <a:defRPr/>
              </a:pPr>
              <a:r>
                <a:rPr kumimoji="0" lang="en-US" sz="14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Faster </a:t>
              </a: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installs, fewer fasteners, fewer structural supports, </a:t>
              </a:r>
              <a:r>
                <a:rPr kumimoji="0" lang="en-US" sz="14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all weather conditions except high winds</a:t>
              </a:r>
              <a:endParaRPr kumimoji="0" lang="en-US" sz="14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a:p>
              <a:pPr marL="57150" marR="0" lvl="1" indent="-57150" algn="l" defTabSz="488950" eaLnBrk="1" fontAlgn="auto" latinLnBrk="0" hangingPunct="1">
                <a:lnSpc>
                  <a:spcPct val="90000"/>
                </a:lnSpc>
                <a:spcBef>
                  <a:spcPct val="0"/>
                </a:spcBef>
                <a:spcAft>
                  <a:spcPct val="15000"/>
                </a:spcAft>
                <a:buClrTx/>
                <a:buSzTx/>
                <a:buFontTx/>
                <a:buChar char="••"/>
                <a:tabLst/>
                <a:defRPr/>
              </a:pPr>
              <a:r>
                <a:rPr kumimoji="0" lang="en-US" sz="1400" b="1"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Vapor and Air </a:t>
              </a:r>
              <a:r>
                <a:rPr kumimoji="0" lang="en-US" sz="1400" b="1"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Infiltration</a:t>
              </a:r>
            </a:p>
            <a:p>
              <a:pPr marL="514350" lvl="2" indent="-57150" defTabSz="488950">
                <a:lnSpc>
                  <a:spcPct val="90000"/>
                </a:lnSpc>
                <a:spcBef>
                  <a:spcPct val="0"/>
                </a:spcBef>
                <a:spcAft>
                  <a:spcPct val="15000"/>
                </a:spcAft>
                <a:buFontTx/>
                <a:buChar char="••"/>
                <a:defRPr/>
              </a:pPr>
              <a:r>
                <a:rPr kumimoji="0" lang="en-US" sz="14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Properly </a:t>
              </a: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sealed system </a:t>
              </a:r>
              <a:r>
                <a:rPr kumimoji="0" lang="en-US" sz="14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required</a:t>
              </a:r>
            </a:p>
            <a:p>
              <a:pPr marL="514350" lvl="2" indent="-57150" defTabSz="488950">
                <a:lnSpc>
                  <a:spcPct val="90000"/>
                </a:lnSpc>
                <a:spcBef>
                  <a:spcPct val="0"/>
                </a:spcBef>
                <a:spcAft>
                  <a:spcPct val="15000"/>
                </a:spcAft>
                <a:buFontTx/>
                <a:buChar char="••"/>
                <a:defRPr/>
              </a:pPr>
              <a:r>
                <a:rPr kumimoji="0" lang="en-US" sz="14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Non-skinning </a:t>
              </a: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butyls used on perimeter and all </a:t>
              </a:r>
              <a:r>
                <a:rPr kumimoji="0" lang="en-US" sz="14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joints</a:t>
              </a:r>
            </a:p>
            <a:p>
              <a:pPr marL="514350" lvl="2" indent="-57150" defTabSz="488950">
                <a:lnSpc>
                  <a:spcPct val="90000"/>
                </a:lnSpc>
                <a:spcBef>
                  <a:spcPct val="0"/>
                </a:spcBef>
                <a:spcAft>
                  <a:spcPct val="15000"/>
                </a:spcAft>
                <a:buFontTx/>
                <a:buChar char="••"/>
                <a:defRPr/>
              </a:pPr>
              <a:r>
                <a:rPr kumimoji="0" lang="en-US" sz="14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Creates </a:t>
              </a: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air/vapor barrier</a:t>
              </a:r>
            </a:p>
            <a:p>
              <a:pPr marL="57150" marR="0" lvl="1" indent="-57150" algn="l" defTabSz="488950" eaLnBrk="1" fontAlgn="auto" latinLnBrk="0" hangingPunct="1">
                <a:lnSpc>
                  <a:spcPct val="90000"/>
                </a:lnSpc>
                <a:spcBef>
                  <a:spcPct val="0"/>
                </a:spcBef>
                <a:spcAft>
                  <a:spcPct val="15000"/>
                </a:spcAft>
                <a:buClrTx/>
                <a:buSzTx/>
                <a:buFontTx/>
                <a:buChar char="••"/>
                <a:tabLst/>
                <a:defRPr/>
              </a:pPr>
              <a:r>
                <a:rPr kumimoji="0" lang="en-US" sz="1400" b="1"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Drainage wall assembly</a:t>
              </a:r>
              <a:endParaRPr lang="en-US" sz="1400" b="1" noProof="0" dirty="0">
                <a:solidFill>
                  <a:srgbClr val="002060"/>
                </a:solidFill>
                <a:latin typeface="Helvetica" panose="020B0604020202020204" pitchFamily="34" charset="0"/>
                <a:cs typeface="Helvetica" panose="020B0604020202020204" pitchFamily="34" charset="0"/>
              </a:endParaRPr>
            </a:p>
            <a:p>
              <a:pPr marL="514350" lvl="2" indent="-57150" defTabSz="488950">
                <a:lnSpc>
                  <a:spcPct val="90000"/>
                </a:lnSpc>
                <a:spcBef>
                  <a:spcPct val="0"/>
                </a:spcBef>
                <a:spcAft>
                  <a:spcPct val="15000"/>
                </a:spcAft>
                <a:buFontTx/>
                <a:buChar char="••"/>
                <a:defRPr/>
              </a:pPr>
              <a:r>
                <a:rPr kumimoji="0" lang="en-US" sz="14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Single </a:t>
              </a: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component assembly for use with </a:t>
              </a:r>
              <a:r>
                <a:rPr kumimoji="0" lang="en-US" sz="1400" b="0"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exterior single skin </a:t>
              </a:r>
              <a:r>
                <a:rPr kumimoji="0" lang="en-US" sz="14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facade</a:t>
              </a:r>
            </a:p>
            <a:p>
              <a:pPr marL="57150" marR="0" lvl="1" indent="-57150" algn="l" defTabSz="488950" eaLnBrk="1" fontAlgn="auto" latinLnBrk="0" hangingPunct="1">
                <a:lnSpc>
                  <a:spcPct val="90000"/>
                </a:lnSpc>
                <a:spcBef>
                  <a:spcPct val="0"/>
                </a:spcBef>
                <a:spcAft>
                  <a:spcPct val="15000"/>
                </a:spcAft>
                <a:buClrTx/>
                <a:buSzTx/>
                <a:buFontTx/>
                <a:buChar char="••"/>
                <a:tabLst/>
                <a:defRPr/>
              </a:pPr>
              <a:r>
                <a:rPr kumimoji="0" lang="en-US" sz="1400" b="1"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Trim and </a:t>
              </a:r>
              <a:r>
                <a:rPr kumimoji="0" lang="en-US" sz="1400" b="1" i="0" u="none" strike="noStrike" kern="1200" cap="none" spc="0" normalizeH="0" baseline="0" noProof="0" dirty="0" smtClean="0">
                  <a:ln>
                    <a:noFill/>
                  </a:ln>
                  <a:solidFill>
                    <a:srgbClr val="002060"/>
                  </a:solidFill>
                  <a:effectLst/>
                  <a:uLnTx/>
                  <a:uFillTx/>
                  <a:latin typeface="Helvetica" panose="020B0604020202020204" pitchFamily="34" charset="0"/>
                  <a:cs typeface="Helvetica" panose="020B0604020202020204" pitchFamily="34" charset="0"/>
                </a:rPr>
                <a:t>accessories </a:t>
              </a:r>
              <a:r>
                <a:rPr kumimoji="0" lang="en-US" sz="1400" b="1"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rPr>
                <a:t>available</a:t>
              </a:r>
            </a:p>
          </p:txBody>
        </p:sp>
      </p:grpSp>
      <p:sp>
        <p:nvSpPr>
          <p:cNvPr id="11" name="Title 1"/>
          <p:cNvSpPr txBox="1">
            <a:spLocks/>
          </p:cNvSpPr>
          <p:nvPr/>
        </p:nvSpPr>
        <p:spPr>
          <a:xfrm>
            <a:off x="1752600" y="76200"/>
            <a:ext cx="6858000" cy="8823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6000" dirty="0" smtClean="0">
                <a:solidFill>
                  <a:srgbClr val="002060"/>
                </a:solidFill>
                <a:latin typeface="Helvetica" panose="020B0604020202020204" pitchFamily="34" charset="0"/>
                <a:cs typeface="Helvetica" panose="020B0604020202020204" pitchFamily="34" charset="0"/>
              </a:rPr>
              <a:t>Installation</a:t>
            </a:r>
            <a:endParaRPr kumimoji="0" lang="en-US" sz="6000" b="0" i="0" u="none" strike="noStrike" kern="1200" cap="none" spc="0" normalizeH="0" baseline="0" noProof="0" dirty="0">
              <a:ln>
                <a:noFill/>
              </a:ln>
              <a:solidFill>
                <a:srgbClr val="002060"/>
              </a:solidFill>
              <a:effectLst/>
              <a:uLnTx/>
              <a:uFillTx/>
              <a:latin typeface="Helvetica" panose="020B0604020202020204" pitchFamily="34" charset="0"/>
              <a:cs typeface="Helvetica" panose="020B0604020202020204" pitchFamily="34" charset="0"/>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53082" r="33172" b="-2376"/>
          <a:stretch/>
        </p:blipFill>
        <p:spPr>
          <a:xfrm>
            <a:off x="292586" y="4051038"/>
            <a:ext cx="3778259" cy="2806962"/>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360" b="6848"/>
          <a:stretch/>
        </p:blipFill>
        <p:spPr>
          <a:xfrm>
            <a:off x="4448453" y="3947671"/>
            <a:ext cx="3778839" cy="2834129"/>
          </a:xfrm>
          <a:prstGeom prst="rect">
            <a:avLst/>
          </a:prstGeom>
        </p:spPr>
      </p:pic>
      <p:sp>
        <p:nvSpPr>
          <p:cNvPr id="3" name="TextBox 2"/>
          <p:cNvSpPr txBox="1"/>
          <p:nvPr/>
        </p:nvSpPr>
        <p:spPr>
          <a:xfrm>
            <a:off x="4448453" y="3896841"/>
            <a:ext cx="1707519" cy="523220"/>
          </a:xfrm>
          <a:prstGeom prst="rect">
            <a:avLst/>
          </a:prstGeom>
          <a:solidFill>
            <a:schemeClr val="bg1"/>
          </a:solidFill>
        </p:spPr>
        <p:txBody>
          <a:bodyPr wrap="none" rtlCol="0">
            <a:spAutoFit/>
          </a:bodyPr>
          <a:lstStyle/>
          <a:p>
            <a:r>
              <a:rPr lang="en-US" sz="1400" dirty="0" smtClean="0">
                <a:solidFill>
                  <a:srgbClr val="002060"/>
                </a:solidFill>
                <a:latin typeface="Helvetica" panose="020B0604020202020204" pitchFamily="34" charset="0"/>
                <a:cs typeface="Helvetica" panose="020B0604020202020204" pitchFamily="34" charset="0"/>
              </a:rPr>
              <a:t>Non-skinning butyl </a:t>
            </a:r>
          </a:p>
          <a:p>
            <a:r>
              <a:rPr lang="en-US" sz="1400" dirty="0" smtClean="0">
                <a:solidFill>
                  <a:srgbClr val="002060"/>
                </a:solidFill>
                <a:latin typeface="Helvetica" panose="020B0604020202020204" pitchFamily="34" charset="0"/>
                <a:cs typeface="Helvetica" panose="020B0604020202020204" pitchFamily="34" charset="0"/>
              </a:rPr>
              <a:t>(optional)</a:t>
            </a:r>
            <a:endParaRPr lang="en-US" sz="1400" dirty="0">
              <a:solidFill>
                <a:srgbClr val="002060"/>
              </a:solidFill>
              <a:latin typeface="Helvetica" panose="020B0604020202020204" pitchFamily="34" charset="0"/>
              <a:cs typeface="Helvetica" panose="020B0604020202020204" pitchFamily="34" charset="0"/>
            </a:endParaRPr>
          </a:p>
        </p:txBody>
      </p:sp>
      <p:sp>
        <p:nvSpPr>
          <p:cNvPr id="13" name="TextBox 12"/>
          <p:cNvSpPr txBox="1"/>
          <p:nvPr/>
        </p:nvSpPr>
        <p:spPr>
          <a:xfrm>
            <a:off x="6582239" y="6291293"/>
            <a:ext cx="2204450" cy="523220"/>
          </a:xfrm>
          <a:prstGeom prst="rect">
            <a:avLst/>
          </a:prstGeom>
          <a:solidFill>
            <a:schemeClr val="bg1"/>
          </a:solidFill>
        </p:spPr>
        <p:txBody>
          <a:bodyPr wrap="none" rtlCol="0">
            <a:spAutoFit/>
          </a:bodyPr>
          <a:lstStyle/>
          <a:p>
            <a:r>
              <a:rPr lang="en-US" sz="1400" dirty="0" smtClean="0">
                <a:solidFill>
                  <a:srgbClr val="002060"/>
                </a:solidFill>
                <a:latin typeface="Helvetica" panose="020B0604020202020204" pitchFamily="34" charset="0"/>
                <a:cs typeface="Helvetica" panose="020B0604020202020204" pitchFamily="34" charset="0"/>
              </a:rPr>
              <a:t>Continuous non-skinning </a:t>
            </a:r>
          </a:p>
          <a:p>
            <a:r>
              <a:rPr lang="en-US" sz="1400" dirty="0" smtClean="0">
                <a:solidFill>
                  <a:srgbClr val="002060"/>
                </a:solidFill>
                <a:latin typeface="Helvetica" panose="020B0604020202020204" pitchFamily="34" charset="0"/>
                <a:cs typeface="Helvetica" panose="020B0604020202020204" pitchFamily="34" charset="0"/>
              </a:rPr>
              <a:t>butyl sealant</a:t>
            </a:r>
            <a:endParaRPr lang="en-US" sz="1400" dirty="0">
              <a:solidFill>
                <a:srgbClr val="00206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65768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679</Words>
  <Application>Microsoft Office PowerPoint</Application>
  <PresentationFormat>On-screen Show (4:3)</PresentationFormat>
  <Paragraphs>120</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Wendi Kirchner</dc:creator>
  <cp:lastModifiedBy>Matt</cp:lastModifiedBy>
  <cp:revision>71</cp:revision>
  <dcterms:created xsi:type="dcterms:W3CDTF">2015-01-27T16:23:01Z</dcterms:created>
  <dcterms:modified xsi:type="dcterms:W3CDTF">2016-05-12T11:31:09Z</dcterms:modified>
</cp:coreProperties>
</file>